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63" r:id="rId46"/>
    <p:sldId id="3167" r:id="rId47"/>
    <p:sldId id="3171" r:id="rId48"/>
    <p:sldId id="3174" r:id="rId49"/>
    <p:sldId id="300" r:id="rId50"/>
    <p:sldId id="299" r:id="rId51"/>
    <p:sldId id="3159" r:id="rId52"/>
    <p:sldId id="3043" r:id="rId53"/>
    <p:sldId id="3050" r:id="rId54"/>
    <p:sldId id="3169" r:id="rId55"/>
    <p:sldId id="265" r:id="rId56"/>
    <p:sldId id="3044" r:id="rId57"/>
    <p:sldId id="3051" r:id="rId58"/>
    <p:sldId id="266" r:id="rId59"/>
    <p:sldId id="3175"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C6FF"/>
    <a:srgbClr val="9BF1FF"/>
    <a:srgbClr val="00FDFF"/>
    <a:srgbClr val="F078EB"/>
    <a:srgbClr val="0068E6"/>
    <a:srgbClr val="0000CC"/>
    <a:srgbClr val="D9D9D9"/>
    <a:srgbClr val="888888"/>
    <a:srgbClr val="E9002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8" autoAdjust="0"/>
    <p:restoredTop sz="92265" autoAdjust="0"/>
  </p:normalViewPr>
  <p:slideViewPr>
    <p:cSldViewPr snapToGrid="0" snapToObjects="1">
      <p:cViewPr>
        <p:scale>
          <a:sx n="82" d="100"/>
          <a:sy n="82" d="100"/>
        </p:scale>
        <p:origin x="568" y="90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pPr marL="0" marR="0" lvl="0" indent="0" algn="r" defTabSz="911225" rtl="0" eaLnBrk="0" fontAlgn="auto" latinLnBrk="0" hangingPunct="0">
              <a:lnSpc>
                <a:spcPct val="100000"/>
              </a:lnSpc>
              <a:spcBef>
                <a:spcPts val="0"/>
              </a:spcBef>
              <a:spcAft>
                <a:spcPts val="0"/>
              </a:spcAft>
              <a:buClrTx/>
              <a:buSzTx/>
              <a:buFontTx/>
              <a:buNone/>
              <a:tabLst/>
              <a:defRPr/>
            </a:pPr>
            <a:fld id="{2EC185F8-1C42-4663-A2E8-D13EBA620E9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1225" rtl="0" eaLnBrk="0" fontAlgn="auto" latinLnBrk="0" hangingPunct="0">
                <a:lnSpc>
                  <a:spcPct val="100000"/>
                </a:lnSpc>
                <a:spcBef>
                  <a:spcPts val="0"/>
                </a:spcBef>
                <a:spcAft>
                  <a:spcPts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2021/11/2</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hyperlink" Target="https://dahleh.lids.mit.edu/wp-content/uploads/2011/09/2005-Maneuver-BasedMotionPlanningForNonlinearSystemsWithSymmetries.pdf" TargetMode="Externa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5.png"/><Relationship Id="rId7" Type="http://schemas.openxmlformats.org/officeDocument/2006/relationships/hyperlink" Target="https://en.wikipedia.org/wiki/File:HomotopySmall.gif" TargetMode="External"/><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s://en.wikipedia.org/wiki/File:HomotopySmall.gif"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3.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7.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hyperlink" Target="https://lamport.azurewebsites.net/tla/amazon-excerpt.html" TargetMode="External"/><Relationship Id="rId10" Type="http://schemas.openxmlformats.org/officeDocument/2006/relationships/image" Target="../media/image43.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hyperlink" Target="https://en.wikipedia.org/wiki/Electronic_design_automation" TargetMode="External"/><Relationship Id="rId7" Type="http://schemas.openxmlformats.org/officeDocument/2006/relationships/image" Target="../media/image31.jpe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0.gif"/><Relationship Id="rId11" Type="http://schemas.openxmlformats.org/officeDocument/2006/relationships/image" Target="../media/image34.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9.jpe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4.png"/><Relationship Id="rId3" Type="http://schemas.openxmlformats.org/officeDocument/2006/relationships/image" Target="../media/image52.png"/><Relationship Id="rId7" Type="http://schemas.openxmlformats.org/officeDocument/2006/relationships/image" Target="../media/image121.png"/><Relationship Id="rId12" Type="http://schemas.openxmlformats.org/officeDocument/2006/relationships/image" Target="../media/image123.png"/><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120.png"/><Relationship Id="rId11" Type="http://schemas.openxmlformats.org/officeDocument/2006/relationships/image" Target="../media/image122.png"/><Relationship Id="rId5" Type="http://schemas.openxmlformats.org/officeDocument/2006/relationships/image" Target="../media/image119.png"/><Relationship Id="rId10" Type="http://schemas.openxmlformats.org/officeDocument/2006/relationships/image" Target="../media/image1170.png"/><Relationship Id="rId4" Type="http://schemas.openxmlformats.org/officeDocument/2006/relationships/image" Target="../media/image118.png"/><Relationship Id="rId9" Type="http://schemas.openxmlformats.org/officeDocument/2006/relationships/image" Target="../media/image1160.png"/></Relationships>
</file>

<file path=ppt/slides/_rels/slide3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38.png"/><Relationship Id="rId2" Type="http://schemas.openxmlformats.org/officeDocument/2006/relationships/notesSlide" Target="../notesSlides/notesSlide12.xml"/><Relationship Id="rId16" Type="http://schemas.openxmlformats.org/officeDocument/2006/relationships/image" Target="../media/image104.png"/><Relationship Id="rId1" Type="http://schemas.openxmlformats.org/officeDocument/2006/relationships/slideLayout" Target="../slideLayouts/slideLayout2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44.png"/><Relationship Id="rId11" Type="http://schemas.openxmlformats.org/officeDocument/2006/relationships/image" Target="../media/image140.png"/><Relationship Id="rId5" Type="http://schemas.openxmlformats.org/officeDocument/2006/relationships/image" Target="../media/image143.png"/><Relationship Id="rId10" Type="http://schemas.openxmlformats.org/officeDocument/2006/relationships/image" Target="../media/image135.png"/><Relationship Id="rId4" Type="http://schemas.openxmlformats.org/officeDocument/2006/relationships/image" Target="../media/image142.png"/><Relationship Id="rId9" Type="http://schemas.openxmlformats.org/officeDocument/2006/relationships/image" Target="../media/image147.png"/></Relationships>
</file>

<file path=ppt/slides/_rels/slide35.xml.rels><?xml version="1.0" encoding="UTF-8" standalone="yes"?>
<Relationships xmlns="http://schemas.openxmlformats.org/package/2006/relationships"><Relationship Id="rId13" Type="http://schemas.openxmlformats.org/officeDocument/2006/relationships/image" Target="../media/image153.png"/><Relationship Id="rId18" Type="http://schemas.openxmlformats.org/officeDocument/2006/relationships/image" Target="../media/image158.png"/><Relationship Id="rId26" Type="http://schemas.openxmlformats.org/officeDocument/2006/relationships/image" Target="../media/image166.png"/><Relationship Id="rId21" Type="http://schemas.openxmlformats.org/officeDocument/2006/relationships/image" Target="../media/image161.svg"/><Relationship Id="rId34" Type="http://schemas.openxmlformats.org/officeDocument/2006/relationships/image" Target="../media/image174.png"/><Relationship Id="rId7" Type="http://schemas.openxmlformats.org/officeDocument/2006/relationships/image" Target="../media/image147.png"/><Relationship Id="rId12" Type="http://schemas.openxmlformats.org/officeDocument/2006/relationships/image" Target="../media/image134.jpeg"/><Relationship Id="rId17" Type="http://schemas.openxmlformats.org/officeDocument/2006/relationships/image" Target="../media/image157.svg"/><Relationship Id="rId25" Type="http://schemas.openxmlformats.org/officeDocument/2006/relationships/image" Target="../media/image165.svg"/><Relationship Id="rId33" Type="http://schemas.openxmlformats.org/officeDocument/2006/relationships/image" Target="../media/image173.png"/><Relationship Id="rId2" Type="http://schemas.openxmlformats.org/officeDocument/2006/relationships/notesSlide" Target="../notesSlides/notesSlide14.xml"/><Relationship Id="rId16" Type="http://schemas.openxmlformats.org/officeDocument/2006/relationships/image" Target="../media/image156.png"/><Relationship Id="rId20" Type="http://schemas.openxmlformats.org/officeDocument/2006/relationships/image" Target="../media/image160.png"/><Relationship Id="rId29" Type="http://schemas.openxmlformats.org/officeDocument/2006/relationships/image" Target="../media/image169.sv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29.png"/><Relationship Id="rId24" Type="http://schemas.openxmlformats.org/officeDocument/2006/relationships/image" Target="../media/image164.png"/><Relationship Id="rId32" Type="http://schemas.openxmlformats.org/officeDocument/2006/relationships/image" Target="../media/image172.png"/><Relationship Id="rId37" Type="http://schemas.openxmlformats.org/officeDocument/2006/relationships/image" Target="../media/image34.png"/><Relationship Id="rId5" Type="http://schemas.openxmlformats.org/officeDocument/2006/relationships/image" Target="../media/image148.png"/><Relationship Id="rId15" Type="http://schemas.openxmlformats.org/officeDocument/2006/relationships/image" Target="../media/image155.svg"/><Relationship Id="rId23" Type="http://schemas.openxmlformats.org/officeDocument/2006/relationships/image" Target="../media/image163.svg"/><Relationship Id="rId28" Type="http://schemas.openxmlformats.org/officeDocument/2006/relationships/image" Target="../media/image168.png"/><Relationship Id="rId36" Type="http://schemas.openxmlformats.org/officeDocument/2006/relationships/hyperlink" Target="https://www.paladion.net/devsecops" TargetMode="External"/><Relationship Id="rId10" Type="http://schemas.openxmlformats.org/officeDocument/2006/relationships/image" Target="../media/image152.png"/><Relationship Id="rId19" Type="http://schemas.openxmlformats.org/officeDocument/2006/relationships/image" Target="../media/image159.svg"/><Relationship Id="rId31" Type="http://schemas.openxmlformats.org/officeDocument/2006/relationships/image" Target="../media/image171.svg"/><Relationship Id="rId4" Type="http://schemas.openxmlformats.org/officeDocument/2006/relationships/image" Target="../media/image142.png"/><Relationship Id="rId9" Type="http://schemas.openxmlformats.org/officeDocument/2006/relationships/image" Target="../media/image151.png"/><Relationship Id="rId14" Type="http://schemas.openxmlformats.org/officeDocument/2006/relationships/image" Target="../media/image154.png"/><Relationship Id="rId22" Type="http://schemas.openxmlformats.org/officeDocument/2006/relationships/image" Target="../media/image162.png"/><Relationship Id="rId27" Type="http://schemas.openxmlformats.org/officeDocument/2006/relationships/image" Target="../media/image167.svg"/><Relationship Id="rId30" Type="http://schemas.openxmlformats.org/officeDocument/2006/relationships/image" Target="../media/image170.png"/><Relationship Id="rId35" Type="http://schemas.openxmlformats.org/officeDocument/2006/relationships/image" Target="../media/image175.png"/><Relationship Id="rId8" Type="http://schemas.openxmlformats.org/officeDocument/2006/relationships/image" Target="../media/image150.png"/><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slide" Target="slide41.xml"/><Relationship Id="rId4" Type="http://schemas.openxmlformats.org/officeDocument/2006/relationships/hyperlink" Target="https://bartoszmilewski.com/2015/01/20/functor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2.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6.pn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7.png"/><Relationship Id="rId9" Type="http://schemas.openxmlformats.org/officeDocument/2006/relationships/image" Target="../media/image40.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79.jpg"/><Relationship Id="rId2" Type="http://schemas.openxmlformats.org/officeDocument/2006/relationships/image" Target="../media/image176.png"/><Relationship Id="rId1" Type="http://schemas.openxmlformats.org/officeDocument/2006/relationships/slideLayout" Target="../slideLayouts/slideLayout23.xml"/><Relationship Id="rId6" Type="http://schemas.openxmlformats.org/officeDocument/2006/relationships/image" Target="../media/image178.jpeg"/><Relationship Id="rId5" Type="http://schemas.openxmlformats.org/officeDocument/2006/relationships/image" Target="../media/image177.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pkc.pub/index.php/Special:BookSources/0-201-65697-3"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homepage.divms.uiowa.edu/~slonnegr/plf/Book/"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s://www.pkc.pub/index.php/Special:BookSources/978-3-540-65471-1" TargetMode="External"/><Relationship Id="rId5" Type="http://schemas.openxmlformats.org/officeDocument/2006/relationships/hyperlink" Target="https://link.springer.com/book/10.1007/978-3-642-56209-9#authorsandaffiliationsbook" TargetMode="External"/><Relationship Id="rId10" Type="http://schemas.openxmlformats.org/officeDocument/2006/relationships/hyperlink" Target="https://www.jstor.org/stable/1990284?seq=1" TargetMode="External"/><Relationship Id="rId4" Type="http://schemas.openxmlformats.org/officeDocument/2006/relationships/hyperlink" Target="https://dahleh.lids.mit.edu/wp-content/uploads/2011/09/2005-Maneuver-BasedMotionPlanningForNonlinearSystemsWithSymmetries.pdf" TargetMode="External"/><Relationship Id="rId9" Type="http://schemas.openxmlformats.org/officeDocument/2006/relationships/hyperlink" Target="https://www.di.ens.fr/~cousot/publications.www/CousotCousot-POPL-77-ACM-p238--252-1977.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37.png"/><Relationship Id="rId12" Type="http://schemas.openxmlformats.org/officeDocument/2006/relationships/hyperlink" Target="https://www.absint.com/" TargetMode="External"/><Relationship Id="rId2" Type="http://schemas.openxmlformats.org/officeDocument/2006/relationships/image" Target="../media/image44.jpe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7.png"/><Relationship Id="rId5" Type="http://schemas.openxmlformats.org/officeDocument/2006/relationships/image" Target="../media/image40.jpeg"/><Relationship Id="rId15" Type="http://schemas.openxmlformats.org/officeDocument/2006/relationships/hyperlink" Target="https://lamport.azurewebsites.net/tla/tla.html" TargetMode="External"/><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50.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3.xml"/><Relationship Id="rId4" Type="http://schemas.openxmlformats.org/officeDocument/2006/relationships/image" Target="../media/image53.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6.jpeg"/><Relationship Id="rId5" Type="http://schemas.openxmlformats.org/officeDocument/2006/relationships/image" Target="../media/image52.png"/><Relationship Id="rId10" Type="http://schemas.openxmlformats.org/officeDocument/2006/relationships/hyperlink" Target="https://www.youtube.com/watch?v=GmN1wO_24Ao" TargetMode="External"/><Relationship Id="rId4" Type="http://schemas.openxmlformats.org/officeDocument/2006/relationships/image" Target="../media/image54.gif"/><Relationship Id="rId9"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0.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代数化生成系统方案的理论与实践</a:t>
            </a:r>
          </a:p>
        </p:txBody>
      </p:sp>
      <p:sp>
        <p:nvSpPr>
          <p:cNvPr id="6" name="Rectangle 65"/>
          <p:cNvSpPr txBox="1">
            <a:spLocks noChangeArrowheads="1"/>
          </p:cNvSpPr>
          <p:nvPr/>
        </p:nvSpPr>
        <p:spPr>
          <a:xfrm>
            <a:off x="3445668" y="5919825"/>
            <a:ext cx="5305425" cy="670003"/>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latin typeface="STXinwei" panose="02010800040101010101" pitchFamily="2" charset="-122"/>
                <a:ea typeface="STXinwei" panose="02010800040101010101" pitchFamily="2" charset="-122"/>
              </a:rPr>
              <a:t>顾学雍</a:t>
            </a:r>
            <a:endParaRPr lang="en-US" altLang="zh-CN" sz="1800" dirty="0">
              <a:latin typeface="STXinwei" panose="02010800040101010101" pitchFamily="2" charset="-122"/>
              <a:ea typeface="STXinwei" panose="02010800040101010101" pitchFamily="2" charset="-122"/>
            </a:endParaRPr>
          </a:p>
          <a:p>
            <a:pPr algn="ctr"/>
            <a:r>
              <a:rPr lang="en-US" altLang="zh-CN" sz="1800" dirty="0">
                <a:latin typeface="STXinwei" panose="02010800040101010101" pitchFamily="2" charset="-122"/>
                <a:ea typeface="STXinwei" panose="02010800040101010101" pitchFamily="2" charset="-122"/>
              </a:rPr>
              <a:t>2021-11-03</a:t>
            </a: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
        <p:nvSpPr>
          <p:cNvPr id="2" name="TextBox 1">
            <a:extLst>
              <a:ext uri="{FF2B5EF4-FFF2-40B4-BE49-F238E27FC236}">
                <a16:creationId xmlns:a16="http://schemas.microsoft.com/office/drawing/2014/main" id="{406C40FE-6CBF-EB4B-BB6D-A77094064B8D}"/>
              </a:ext>
            </a:extLst>
          </p:cNvPr>
          <p:cNvSpPr txBox="1"/>
          <p:nvPr/>
        </p:nvSpPr>
        <p:spPr>
          <a:xfrm>
            <a:off x="467715" y="3658362"/>
            <a:ext cx="11729048" cy="738664"/>
          </a:xfrm>
          <a:prstGeom prst="rect">
            <a:avLst/>
          </a:prstGeom>
          <a:noFill/>
        </p:spPr>
        <p:txBody>
          <a:bodyPr wrap="square" lIns="0" tIns="0" rIns="0" bIns="0" rtlCol="0">
            <a:spAutoFit/>
          </a:bodyPr>
          <a:lstStyle/>
          <a:p>
            <a:pPr algn="l"/>
            <a:r>
              <a:rPr kumimoji="1" lang="en-TW" sz="2800" dirty="0">
                <a:solidFill>
                  <a:schemeClr val="tx2"/>
                </a:solidFill>
                <a:latin typeface="Microsoft YaHei" panose="020B0503020204020204" pitchFamily="34" charset="-122"/>
                <a:ea typeface="Microsoft YaHei" panose="020B0503020204020204" pitchFamily="34" charset="-122"/>
              </a:rPr>
              <a:t>Algebra of Systems (AoS) as a Meta Language</a:t>
            </a:r>
          </a:p>
          <a:p>
            <a:pPr algn="l"/>
            <a:r>
              <a:rPr kumimoji="1" lang="en-TW" sz="2000" dirty="0">
                <a:solidFill>
                  <a:schemeClr val="tx2"/>
                </a:solidFill>
                <a:latin typeface="Microsoft YaHei" panose="020B0503020204020204" pitchFamily="34" charset="-122"/>
                <a:ea typeface="Microsoft YaHei" panose="020B0503020204020204" pitchFamily="34" charset="-122"/>
              </a:rPr>
              <a:t>Theory and Practice of how to Algebraically generate System Solutions</a:t>
            </a:r>
          </a:p>
        </p:txBody>
      </p:sp>
      <p:sp>
        <p:nvSpPr>
          <p:cNvPr id="7" name="TextBox 6">
            <a:extLst>
              <a:ext uri="{FF2B5EF4-FFF2-40B4-BE49-F238E27FC236}">
                <a16:creationId xmlns:a16="http://schemas.microsoft.com/office/drawing/2014/main" id="{2E6C9D86-F4BA-3740-9B32-F46BDD603F51}"/>
              </a:ext>
            </a:extLst>
          </p:cNvPr>
          <p:cNvSpPr txBox="1"/>
          <p:nvPr/>
        </p:nvSpPr>
        <p:spPr>
          <a:xfrm>
            <a:off x="3328392" y="5215632"/>
            <a:ext cx="5539978" cy="553998"/>
          </a:xfrm>
          <a:prstGeom prst="rect">
            <a:avLst/>
          </a:prstGeom>
          <a:noFill/>
        </p:spPr>
        <p:txBody>
          <a:bodyPr wrap="none" lIns="0" tIns="0" rIns="0" bIns="0" rtlCol="0">
            <a:spAutoFit/>
          </a:bodyPr>
          <a:lstStyle/>
          <a:p>
            <a:r>
              <a:rPr lang="zh-TW" altLang="en-US" sz="3600" dirty="0">
                <a:latin typeface="STXinwei" panose="02010800040101010101" pitchFamily="2" charset="-122"/>
                <a:ea typeface="STXinwei" panose="02010800040101010101" pitchFamily="2" charset="-122"/>
              </a:rPr>
              <a:t>华为公司首届系统技术大会</a:t>
            </a:r>
            <a:endParaRPr kumimoji="1" lang="en-TW" sz="5400" dirty="0">
              <a:solidFill>
                <a:srgbClr val="000000"/>
              </a:solidFill>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7EFAA2E1-05D1-A543-A4FE-176D2E11B056}"/>
              </a:ext>
            </a:extLst>
          </p:cNvPr>
          <p:cNvPicPr>
            <a:picLocks noChangeAspect="1"/>
          </p:cNvPicPr>
          <p:nvPr/>
        </p:nvPicPr>
        <p:blipFill>
          <a:blip r:embed="rId5"/>
          <a:stretch>
            <a:fillRect/>
          </a:stretch>
        </p:blipFill>
        <p:spPr>
          <a:xfrm>
            <a:off x="3269413" y="5233878"/>
            <a:ext cx="5598957" cy="1253933"/>
          </a:xfrm>
          <a:prstGeom prst="rect">
            <a:avLst/>
          </a:prstGeom>
        </p:spPr>
      </p:pic>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7299" y="1548885"/>
            <a:ext cx="4840460" cy="350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095457" y="212692"/>
            <a:ext cx="4514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标示并枚举解答方案空间的策略</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8635" y="1548885"/>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49005" y="3957643"/>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872694" y="5741135"/>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7338445" y="1260384"/>
            <a:ext cx="3148618" cy="738664"/>
          </a:xfrm>
          <a:prstGeom prst="rect">
            <a:avLst/>
          </a:prstGeom>
          <a:noFill/>
        </p:spPr>
        <p:txBody>
          <a:bodyPr wrap="none" rtlCol="0">
            <a:spAutoFit/>
          </a:bodyPr>
          <a:lstStyle/>
          <a:p>
            <a:pPr algn="ctr"/>
            <a:r>
              <a:rPr lang="en-US" sz="1400" dirty="0">
                <a:latin typeface="STXinwei" panose="02010800040101010101" pitchFamily="2" charset="-122"/>
                <a:ea typeface="STXinwei" panose="02010800040101010101" pitchFamily="2" charset="-122"/>
                <a:sym typeface="微软雅黑"/>
                <a:hlinkClick r:id="rId5"/>
              </a:rPr>
              <a:t>Maneuver-Based Motion Planning for </a:t>
            </a:r>
          </a:p>
          <a:p>
            <a:pPr algn="ctr"/>
            <a:r>
              <a:rPr lang="en-US" sz="1400" dirty="0">
                <a:latin typeface="STXinwei" panose="02010800040101010101" pitchFamily="2" charset="-122"/>
                <a:ea typeface="STXinwei" panose="02010800040101010101" pitchFamily="2" charset="-122"/>
                <a:sym typeface="微软雅黑"/>
                <a:hlinkClick r:id="rId5"/>
              </a:rPr>
              <a:t>Nonlinear Systems With Symmetries</a:t>
            </a:r>
            <a:endParaRPr lang="en-US" sz="1400" dirty="0">
              <a:latin typeface="STXinwei" panose="02010800040101010101" pitchFamily="2" charset="-122"/>
              <a:ea typeface="STXinwei" panose="02010800040101010101" pitchFamily="2" charset="-122"/>
              <a:sym typeface="微软雅黑"/>
            </a:endParaRPr>
          </a:p>
          <a:p>
            <a:pPr algn="ctr"/>
            <a:r>
              <a:rPr lang="en-US" sz="1400" dirty="0">
                <a:latin typeface="STXinwei" panose="02010800040101010101" pitchFamily="2" charset="-122"/>
                <a:ea typeface="STXinwei" panose="02010800040101010101" pitchFamily="2" charset="-122"/>
                <a:sym typeface="微软雅黑"/>
              </a:rPr>
              <a:t>by Emilio </a:t>
            </a:r>
            <a:r>
              <a:rPr lang="en-US" sz="1400" dirty="0" err="1">
                <a:latin typeface="STXinwei" panose="02010800040101010101" pitchFamily="2" charset="-122"/>
                <a:ea typeface="STXinwei" panose="02010800040101010101" pitchFamily="2" charset="-122"/>
                <a:sym typeface="微软雅黑"/>
              </a:rPr>
              <a:t>Frazzoli</a:t>
            </a:r>
            <a:r>
              <a:rPr lang="en-US" sz="1400" dirty="0">
                <a:latin typeface="STXinwei" panose="02010800040101010101" pitchFamily="2" charset="-122"/>
                <a:ea typeface="STXinwei" panose="02010800040101010101" pitchFamily="2" charset="-122"/>
                <a:sym typeface="微软雅黑"/>
              </a:rPr>
              <a:t> et al., Dec. 2005</a:t>
            </a:r>
            <a:endParaRPr lang="en-US" sz="1400" dirty="0">
              <a:latin typeface="STXinwei" panose="02010800040101010101" pitchFamily="2" charset="-122"/>
              <a:ea typeface="STXinwei" panose="02010800040101010101" pitchFamily="2" charset="-122"/>
            </a:endParaRPr>
          </a:p>
        </p:txBody>
      </p:sp>
      <p:graphicFrame>
        <p:nvGraphicFramePr>
          <p:cNvPr id="4" name="Table 4">
            <a:extLst>
              <a:ext uri="{FF2B5EF4-FFF2-40B4-BE49-F238E27FC236}">
                <a16:creationId xmlns:a16="http://schemas.microsoft.com/office/drawing/2014/main" id="{8A81EE3E-37DF-9546-854F-5079A47A0EEB}"/>
              </a:ext>
            </a:extLst>
          </p:cNvPr>
          <p:cNvGraphicFramePr>
            <a:graphicFrameLocks noGrp="1"/>
          </p:cNvGraphicFramePr>
          <p:nvPr>
            <p:extLst>
              <p:ext uri="{D42A27DB-BD31-4B8C-83A1-F6EECF244321}">
                <p14:modId xmlns:p14="http://schemas.microsoft.com/office/powerpoint/2010/main" val="4193716436"/>
              </p:ext>
            </p:extLst>
          </p:nvPr>
        </p:nvGraphicFramePr>
        <p:xfrm>
          <a:off x="9633743" y="2291638"/>
          <a:ext cx="2438401" cy="1173156"/>
        </p:xfrm>
        <a:graphic>
          <a:graphicData uri="http://schemas.openxmlformats.org/drawingml/2006/table">
            <a:tbl>
              <a:tblPr firstRow="1" bandRow="1">
                <a:tableStyleId>{7E9639D4-E3E2-4D34-9284-5A2195B3D0D7}</a:tableStyleId>
              </a:tblPr>
              <a:tblGrid>
                <a:gridCol w="945213">
                  <a:extLst>
                    <a:ext uri="{9D8B030D-6E8A-4147-A177-3AD203B41FA5}">
                      <a16:colId xmlns:a16="http://schemas.microsoft.com/office/drawing/2014/main" val="619307108"/>
                    </a:ext>
                  </a:extLst>
                </a:gridCol>
                <a:gridCol w="1493188">
                  <a:extLst>
                    <a:ext uri="{9D8B030D-6E8A-4147-A177-3AD203B41FA5}">
                      <a16:colId xmlns:a16="http://schemas.microsoft.com/office/drawing/2014/main" val="4201950068"/>
                    </a:ext>
                  </a:extLst>
                </a:gridCol>
              </a:tblGrid>
              <a:tr h="391052">
                <a:tc>
                  <a:txBody>
                    <a:bodyPr/>
                    <a:lstStyle/>
                    <a:p>
                      <a:pPr algn="ctr"/>
                      <a:r>
                        <a:rPr lang="en-TW" sz="1600" dirty="0">
                          <a:latin typeface="STXinwei" panose="02010800040101010101" pitchFamily="2" charset="-122"/>
                          <a:ea typeface="STXinwei" panose="02010800040101010101" pitchFamily="2" charset="-122"/>
                        </a:rPr>
                        <a:t>加速度</a:t>
                      </a:r>
                    </a:p>
                  </a:txBody>
                  <a:tcPr/>
                </a:tc>
                <a:tc>
                  <a:txBody>
                    <a:bodyPr/>
                    <a:lstStyle/>
                    <a:p>
                      <a:pPr algn="ctr"/>
                      <a:r>
                        <a:rPr lang="en-TW" sz="1600" dirty="0">
                          <a:latin typeface="STXinwei" panose="02010800040101010101" pitchFamily="2" charset="-122"/>
                          <a:ea typeface="STXinwei" panose="02010800040101010101" pitchFamily="2" charset="-122"/>
                        </a:rPr>
                        <a:t>运动轨迹类型</a:t>
                      </a:r>
                    </a:p>
                  </a:txBody>
                  <a:tcPr/>
                </a:tc>
                <a:extLst>
                  <a:ext uri="{0D108BD9-81ED-4DB2-BD59-A6C34878D82A}">
                    <a16:rowId xmlns:a16="http://schemas.microsoft.com/office/drawing/2014/main" val="2725272725"/>
                  </a:ext>
                </a:extLst>
              </a:tr>
              <a:tr h="391052">
                <a:tc>
                  <a:txBody>
                    <a:bodyPr/>
                    <a:lstStyle/>
                    <a:p>
                      <a:pPr algn="ctr"/>
                      <a:r>
                        <a:rPr lang="en-TW" sz="1600" dirty="0">
                          <a:solidFill>
                            <a:srgbClr val="18C6FF"/>
                          </a:solidFill>
                          <a:latin typeface="STXinwei" panose="02010800040101010101" pitchFamily="2" charset="-122"/>
                          <a:ea typeface="STXinwei" panose="02010800040101010101" pitchFamily="2" charset="-122"/>
                        </a:rPr>
                        <a:t>常数</a:t>
                      </a:r>
                    </a:p>
                  </a:txBody>
                  <a:tcPr/>
                </a:tc>
                <a:tc>
                  <a:txBody>
                    <a:bodyPr/>
                    <a:lstStyle/>
                    <a:p>
                      <a:pPr algn="ctr"/>
                      <a:r>
                        <a:rPr lang="en-TW" sz="1600" dirty="0">
                          <a:solidFill>
                            <a:srgbClr val="18C6FF"/>
                          </a:solidFill>
                          <a:latin typeface="STXinwei" panose="02010800040101010101" pitchFamily="2" charset="-122"/>
                          <a:ea typeface="STXinwei" panose="02010800040101010101" pitchFamily="2" charset="-122"/>
                        </a:rPr>
                        <a:t>持续运动</a:t>
                      </a:r>
                    </a:p>
                  </a:txBody>
                  <a:tcPr/>
                </a:tc>
                <a:extLst>
                  <a:ext uri="{0D108BD9-81ED-4DB2-BD59-A6C34878D82A}">
                    <a16:rowId xmlns:a16="http://schemas.microsoft.com/office/drawing/2014/main" val="169193390"/>
                  </a:ext>
                </a:extLst>
              </a:tr>
              <a:tr h="391052">
                <a:tc>
                  <a:txBody>
                    <a:bodyPr/>
                    <a:lstStyle/>
                    <a:p>
                      <a:pPr algn="ctr"/>
                      <a:r>
                        <a:rPr lang="en-TW" sz="1600" dirty="0">
                          <a:solidFill>
                            <a:srgbClr val="FF0000"/>
                          </a:solidFill>
                          <a:latin typeface="STXinwei" panose="02010800040101010101" pitchFamily="2" charset="-122"/>
                          <a:ea typeface="STXinwei" panose="02010800040101010101" pitchFamily="2" charset="-122"/>
                        </a:rPr>
                        <a:t>非常数</a:t>
                      </a:r>
                    </a:p>
                  </a:txBody>
                  <a:tcPr/>
                </a:tc>
                <a:tc>
                  <a:txBody>
                    <a:bodyPr/>
                    <a:lstStyle/>
                    <a:p>
                      <a:pPr algn="ctr"/>
                      <a:r>
                        <a:rPr lang="en-TW" sz="1600" dirty="0">
                          <a:solidFill>
                            <a:srgbClr val="FF0000"/>
                          </a:solidFill>
                          <a:latin typeface="STXinwei" panose="02010800040101010101" pitchFamily="2" charset="-122"/>
                          <a:ea typeface="STXinwei" panose="02010800040101010101" pitchFamily="2" charset="-122"/>
                        </a:rPr>
                        <a:t>有限操控</a:t>
                      </a:r>
                    </a:p>
                  </a:txBody>
                  <a:tcPr/>
                </a:tc>
                <a:extLst>
                  <a:ext uri="{0D108BD9-81ED-4DB2-BD59-A6C34878D82A}">
                    <a16:rowId xmlns:a16="http://schemas.microsoft.com/office/drawing/2014/main" val="2347475011"/>
                  </a:ext>
                </a:extLst>
              </a:tr>
            </a:tbl>
          </a:graphicData>
        </a:graphic>
      </p:graphicFrame>
      <p:sp>
        <p:nvSpPr>
          <p:cNvPr id="5" name="TextBox 4">
            <a:extLst>
              <a:ext uri="{FF2B5EF4-FFF2-40B4-BE49-F238E27FC236}">
                <a16:creationId xmlns:a16="http://schemas.microsoft.com/office/drawing/2014/main" id="{326AAB9B-4734-C04C-89D1-FC5836C2ED6C}"/>
              </a:ext>
            </a:extLst>
          </p:cNvPr>
          <p:cNvSpPr txBox="1"/>
          <p:nvPr/>
        </p:nvSpPr>
        <p:spPr>
          <a:xfrm>
            <a:off x="6720759" y="6276021"/>
            <a:ext cx="4383993"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有限状态机可用于表述连续运动轨迹</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665815" y="223075"/>
            <a:ext cx="695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有向箭头的网络可用于表述加减乘除、投影和检索</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2043450" y="724711"/>
            <a:ext cx="8337539" cy="954107"/>
          </a:xfrm>
          <a:prstGeom prst="rect">
            <a:avLst/>
          </a:prstGeom>
          <a:noFill/>
        </p:spPr>
        <p:txBody>
          <a:bodyPr wrap="none" rtlCol="0">
            <a:spAutoFit/>
          </a:bodyPr>
          <a:lstStyle/>
          <a:p>
            <a:r>
              <a:rPr lang="zh-TW" altLang="en-US" sz="2800" dirty="0">
                <a:latin typeface="STXinwei" panose="02010800040101010101" pitchFamily="2" charset="-122"/>
                <a:ea typeface="STXinwei" panose="02010800040101010101" pitchFamily="2" charset="-122"/>
              </a:rPr>
              <a:t>箭头</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有向关系</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：表述系统信息的“</a:t>
            </a:r>
            <a:r>
              <a:rPr lang="zh-TW" altLang="en-US" sz="2800" dirty="0">
                <a:solidFill>
                  <a:srgbClr val="FF0000"/>
                </a:solidFill>
                <a:latin typeface="STXinwei" panose="02010800040101010101" pitchFamily="2" charset="-122"/>
                <a:ea typeface="STXinwei" panose="02010800040101010101" pitchFamily="2" charset="-122"/>
              </a:rPr>
              <a:t>万用</a:t>
            </a:r>
            <a:r>
              <a:rPr lang="zh-TW" altLang="en-US" sz="2800" dirty="0">
                <a:latin typeface="STXinwei" panose="02010800040101010101" pitchFamily="2" charset="-122"/>
                <a:ea typeface="STXinwei" panose="02010800040101010101" pitchFamily="2" charset="-122"/>
              </a:rPr>
              <a:t>”数据单元</a:t>
            </a:r>
          </a:p>
          <a:p>
            <a:endParaRPr lang="zh-TW" altLang="en-US"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hlinkClick r:id="rId2"/>
            <a:extLst>
              <a:ext uri="{FF2B5EF4-FFF2-40B4-BE49-F238E27FC236}">
                <a16:creationId xmlns:a16="http://schemas.microsoft.com/office/drawing/2014/main" id="{8BD171C3-805A-A54B-B0E6-55F770CF8B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880774">
            <a:off x="8221955" y="5276640"/>
            <a:ext cx="1009554" cy="738810"/>
          </a:xfrm>
          <a:prstGeom prst="rect">
            <a:avLst/>
          </a:prstGeom>
          <a:noFill/>
          <a:extLst>
            <a:ext uri="{909E8E84-426E-40DD-AFC4-6F175D3DCCD1}">
              <a14:hiddenFill xmlns:a14="http://schemas.microsoft.com/office/drawing/2010/main">
                <a:solidFill>
                  <a:srgbClr val="FFFFFF"/>
                </a:solidFill>
              </a14:hiddenFill>
            </a:ext>
          </a:extLst>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 关联与生成算元集的代数。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3770229817"/>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46355">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rotWithShape="1">
          <a:blip r:embed="rId2"/>
          <a:srcRect l="39110" r="16861" b="69794"/>
          <a:stretch/>
        </p:blipFill>
        <p:spPr>
          <a:xfrm>
            <a:off x="4319188" y="2449274"/>
            <a:ext cx="3558386" cy="1200330"/>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1809386" y="1372056"/>
            <a:ext cx="8577989" cy="1077218"/>
          </a:xfrm>
          <a:prstGeom prst="rect">
            <a:avLst/>
          </a:prstGeom>
          <a:noFill/>
        </p:spPr>
        <p:txBody>
          <a:bodyPr wrap="none" rtlCol="0">
            <a:spAutoFit/>
          </a:bodyPr>
          <a:lstStyle/>
          <a:p>
            <a:pPr algn="ctr"/>
            <a:r>
              <a:rPr lang="en-US" sz="3200" dirty="0" err="1">
                <a:latin typeface="STXinwei" panose="02010800040101010101" pitchFamily="2" charset="-122"/>
                <a:ea typeface="STXinwei" panose="02010800040101010101" pitchFamily="2" charset="-122"/>
              </a:rPr>
              <a:t>火箭总载重量</a:t>
            </a:r>
            <a:r>
              <a:rPr lang="zh-CN" altLang="en-US" sz="3200" dirty="0">
                <a:latin typeface="STXinwei" panose="02010800040101010101" pitchFamily="2" charset="-122"/>
                <a:ea typeface="STXinwei" panose="02010800040101010101" pitchFamily="2" charset="-122"/>
              </a:rPr>
              <a:t>：</a:t>
            </a:r>
            <a:r>
              <a:rPr lang="en-US" altLang="zh-CN" sz="3200" dirty="0" err="1">
                <a:latin typeface="STXinwei" panose="02010800040101010101" pitchFamily="2" charset="-122"/>
                <a:ea typeface="STXinwei" panose="02010800040101010101" pitchFamily="2" charset="-122"/>
              </a:rPr>
              <a:t>M</a:t>
            </a:r>
            <a:r>
              <a:rPr lang="en-US" altLang="zh-CN" sz="3200" baseline="-25000" dirty="0" err="1">
                <a:latin typeface="STXinwei" panose="02010800040101010101" pitchFamily="2" charset="-122"/>
                <a:ea typeface="STXinwei" panose="02010800040101010101" pitchFamily="2" charset="-122"/>
              </a:rPr>
              <a:t>total</a:t>
            </a:r>
            <a:r>
              <a:rPr lang="zh-CN" altLang="en-US" sz="3200" baseline="-25000" dirty="0">
                <a:latin typeface="STXinwei" panose="02010800040101010101" pitchFamily="2" charset="-122"/>
                <a:ea typeface="STXinwei" panose="02010800040101010101" pitchFamily="2" charset="-122"/>
              </a:rPr>
              <a:t> </a:t>
            </a:r>
            <a:r>
              <a:rPr lang="zh-CN" altLang="en-US" sz="3200" dirty="0">
                <a:latin typeface="STXinwei" panose="02010800040101010101" pitchFamily="2" charset="-122"/>
                <a:ea typeface="STXinwei" panose="02010800040101010101" pitchFamily="2" charset="-122"/>
              </a:rPr>
              <a:t>之数值运算须通过如下的</a:t>
            </a:r>
            <a:endParaRPr lang="en-US" altLang="zh-CN" sz="3200" dirty="0">
              <a:latin typeface="STXinwei" panose="02010800040101010101" pitchFamily="2" charset="-122"/>
              <a:ea typeface="STXinwei" panose="02010800040101010101" pitchFamily="2" charset="-122"/>
            </a:endParaRPr>
          </a:p>
          <a:p>
            <a:pPr algn="ctr"/>
            <a:r>
              <a:rPr lang="en-US" altLang="zh-CN" sz="3200" dirty="0">
                <a:latin typeface="STXinwei" panose="02010800040101010101" pitchFamily="2" charset="-122"/>
                <a:ea typeface="STXinwei" panose="02010800040101010101" pitchFamily="2" charset="-122"/>
              </a:rPr>
              <a:t>Rocket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Equation(</a:t>
            </a:r>
            <a:r>
              <a:rPr lang="zh-CN" altLang="en-US" sz="3200" dirty="0">
                <a:latin typeface="STXinwei" panose="02010800040101010101" pitchFamily="2" charset="-122"/>
                <a:ea typeface="STXinwei" panose="02010800040101010101" pitchFamily="2" charset="-122"/>
              </a:rPr>
              <a:t>火箭方程式</a:t>
            </a:r>
            <a:r>
              <a:rPr lang="en-US" altLang="zh-CN" sz="3200" dirty="0">
                <a:latin typeface="STXinwei" panose="02010800040101010101" pitchFamily="2" charset="-122"/>
                <a:ea typeface="STXinwei" panose="02010800040101010101" pitchFamily="2" charset="-122"/>
              </a:rPr>
              <a:t>):</a:t>
            </a:r>
          </a:p>
        </p:txBody>
      </p:sp>
      <p:pic>
        <p:nvPicPr>
          <p:cNvPr id="5" name="Picture 4">
            <a:extLst>
              <a:ext uri="{FF2B5EF4-FFF2-40B4-BE49-F238E27FC236}">
                <a16:creationId xmlns:a16="http://schemas.microsoft.com/office/drawing/2014/main" id="{C5DB6205-A386-8440-BA89-C1D0CD8C8B1B}"/>
              </a:ext>
            </a:extLst>
          </p:cNvPr>
          <p:cNvPicPr>
            <a:picLocks noChangeAspect="1"/>
          </p:cNvPicPr>
          <p:nvPr/>
        </p:nvPicPr>
        <p:blipFill rotWithShape="1">
          <a:blip r:embed="rId2"/>
          <a:srcRect t="35327"/>
          <a:stretch/>
        </p:blipFill>
        <p:spPr>
          <a:xfrm>
            <a:off x="2057400" y="3734276"/>
            <a:ext cx="8081962" cy="2570001"/>
          </a:xfrm>
          <a:prstGeom prst="rect">
            <a:avLst/>
          </a:prstGeom>
        </p:spPr>
      </p:pic>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6" y="5659831"/>
            <a:ext cx="4332507"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函数命名空间，自动调用执行</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555104" y="1324254"/>
            <a:ext cx="4943019"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在特性域的运算过程(Rewrite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r>
              <a:rPr lang="en-US" altLang="zh-CN" dirty="0">
                <a:latin typeface="STXinwei" panose="02010800040101010101" pitchFamily="2" charset="-122"/>
                <a:ea typeface="STXinwei" panose="02010800040101010101" pitchFamily="2" charset="-122"/>
              </a:rPr>
              <a:t> (</a:t>
            </a:r>
            <a:r>
              <a:rPr lang="zh-CN" altLang="en-US" dirty="0">
                <a:latin typeface="STXinwei" panose="02010800040101010101" pitchFamily="2" charset="-122"/>
                <a:ea typeface="STXinwei" panose="02010800040101010101" pitchFamily="2" charset="-122"/>
              </a:rPr>
              <a:t>固定点语义</a:t>
            </a:r>
            <a:r>
              <a:rPr lang="en-US" altLang="zh-CN"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 的“元”语言动词片语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280250" y="2842314"/>
            <a:ext cx="1338828" cy="923330"/>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可能性空间</a:t>
            </a:r>
          </a:p>
          <a:p>
            <a:pPr algn="ctr"/>
            <a:r>
              <a:rPr lang="en-TW" dirty="0">
                <a:solidFill>
                  <a:srgbClr val="FF0000"/>
                </a:solidFill>
                <a:latin typeface="STXinwei" panose="02010800040101010101" pitchFamily="2" charset="-122"/>
                <a:ea typeface="STXinwei" panose="02010800040101010101" pitchFamily="2" charset="-122"/>
              </a:rPr>
              <a:t>Possibility </a:t>
            </a:r>
            <a:endParaRPr lang="en-US" dirty="0">
              <a:solidFill>
                <a:srgbClr val="FF0000"/>
              </a:solidFill>
              <a:latin typeface="STXinwei" panose="02010800040101010101" pitchFamily="2" charset="-122"/>
              <a:ea typeface="STXinwei" panose="02010800040101010101" pitchFamily="2" charset="-122"/>
            </a:endParaRPr>
          </a:p>
          <a:p>
            <a:pPr algn="ctr"/>
            <a:r>
              <a:rPr lang="en-US" altLang="zh-CN" dirty="0">
                <a:solidFill>
                  <a:srgbClr val="FF0000"/>
                </a:solidFill>
                <a:latin typeface="STXinwei" panose="02010800040101010101" pitchFamily="2" charset="-122"/>
                <a:ea typeface="STXinwei" panose="02010800040101010101" pitchFamily="2" charset="-122"/>
              </a:rPr>
              <a:t>Space</a:t>
            </a:r>
            <a:endParaRPr lang="en-TW" dirty="0">
              <a:solidFill>
                <a:srgbClr val="FF0000"/>
              </a:solidFill>
              <a:latin typeface="STXinwei" panose="02010800040101010101" pitchFamily="2" charset="-122"/>
              <a:ea typeface="STXinwei" panose="02010800040101010101" pitchFamily="2" charset="-122"/>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偏序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模型空间的</a:t>
            </a:r>
            <a:r>
              <a:rPr lang="zh-TW" altLang="en-US" sz="2400" dirty="0">
                <a:latin typeface="STXinwei" panose="02010800040101010101" pitchFamily="2" charset="-122"/>
                <a:ea typeface="STXinwei" panose="02010800040101010101" pitchFamily="2" charset="-122"/>
              </a:rPr>
              <a:t>代数运算</a:t>
            </a:r>
            <a:r>
              <a:rPr lang="en-TW" sz="2400" dirty="0">
                <a:latin typeface="STXinwei" panose="02010800040101010101" pitchFamily="2" charset="-122"/>
                <a:ea typeface="STXinwei" panose="02010800040101010101" pitchFamily="2" charset="-122"/>
              </a:rPr>
              <a:t>封闭性</a:t>
            </a:r>
            <a:r>
              <a:rPr lang="en-US" sz="2400" dirty="0">
                <a:latin typeface="STXinwei" panose="02010800040101010101" pitchFamily="2" charset="-122"/>
                <a:ea typeface="STXinwei" panose="02010800040101010101" pitchFamily="2" charset="-122"/>
                <a:sym typeface="Wingdings" pitchFamily="2" charset="2"/>
              </a:rPr>
              <a:t>: </a:t>
            </a:r>
            <a:r>
              <a:rPr lang="en-US" sz="2400" dirty="0">
                <a:latin typeface="STXinwei" panose="02010800040101010101" pitchFamily="2" charset="-122"/>
                <a:ea typeface="STXinwei" panose="02010800040101010101" pitchFamily="2" charset="-122"/>
              </a:rPr>
              <a:t>Algebraic Closure</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（偏序集由</a:t>
            </a:r>
            <a:r>
              <a:rPr lang="zh-CN" altLang="en-US" sz="2400" dirty="0">
                <a:solidFill>
                  <a:srgbClr val="FF0000"/>
                </a:solidFill>
                <a:latin typeface="STXinwei" panose="02010800040101010101" pitchFamily="2" charset="-122"/>
                <a:ea typeface="STXinwei" panose="02010800040101010101" pitchFamily="2" charset="-122"/>
              </a:rPr>
              <a:t>有向关系</a:t>
            </a:r>
            <a:r>
              <a:rPr lang="zh-CN" altLang="en-US" sz="2400" dirty="0">
                <a:latin typeface="STXinwei" panose="02010800040101010101" pitchFamily="2" charset="-122"/>
                <a:ea typeface="STXinwei" panose="02010800040101010101" pitchFamily="2" charset="-122"/>
              </a:rPr>
              <a:t>所构成）</a:t>
            </a:r>
            <a:endParaRPr lang="en-US" sz="2400"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212879" y="2999689"/>
            <a:ext cx="3786779"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一个数据类型对应于一个偏序集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
        <p:nvSpPr>
          <p:cNvPr id="20" name="TextBox 19">
            <a:extLst>
              <a:ext uri="{FF2B5EF4-FFF2-40B4-BE49-F238E27FC236}">
                <a16:creationId xmlns:a16="http://schemas.microsoft.com/office/drawing/2014/main" id="{4A8B775B-1421-5049-BC94-EBA5F2D36E0B}"/>
              </a:ext>
            </a:extLst>
          </p:cNvPr>
          <p:cNvSpPr txBox="1"/>
          <p:nvPr/>
        </p:nvSpPr>
        <p:spPr>
          <a:xfrm>
            <a:off x="4189714" y="1466020"/>
            <a:ext cx="1764778" cy="276999"/>
          </a:xfrm>
          <a:prstGeom prst="rect">
            <a:avLst/>
          </a:prstGeom>
          <a:noFill/>
        </p:spPr>
        <p:txBody>
          <a:bodyPr wrap="none" rtlCol="0">
            <a:spAutoFit/>
          </a:bodyPr>
          <a:lstStyle/>
          <a:p>
            <a:r>
              <a:rPr lang="en-US" sz="1200" dirty="0"/>
              <a:t>l</a:t>
            </a:r>
            <a:r>
              <a:rPr lang="en-TW" sz="1200" dirty="0"/>
              <a:t>owest upper bound (lub)</a:t>
            </a:r>
          </a:p>
        </p:txBody>
      </p:sp>
      <p:sp>
        <p:nvSpPr>
          <p:cNvPr id="21" name="TextBox 20">
            <a:extLst>
              <a:ext uri="{FF2B5EF4-FFF2-40B4-BE49-F238E27FC236}">
                <a16:creationId xmlns:a16="http://schemas.microsoft.com/office/drawing/2014/main" id="{537F18FE-0B41-2741-A97E-8BB5CCE6B3BC}"/>
              </a:ext>
            </a:extLst>
          </p:cNvPr>
          <p:cNvSpPr txBox="1"/>
          <p:nvPr/>
        </p:nvSpPr>
        <p:spPr>
          <a:xfrm>
            <a:off x="4152621" y="4938050"/>
            <a:ext cx="1838965" cy="276999"/>
          </a:xfrm>
          <a:prstGeom prst="rect">
            <a:avLst/>
          </a:prstGeom>
          <a:noFill/>
        </p:spPr>
        <p:txBody>
          <a:bodyPr wrap="none" rtlCol="0">
            <a:spAutoFit/>
          </a:bodyPr>
          <a:lstStyle/>
          <a:p>
            <a:r>
              <a:rPr lang="en-US" sz="1200" dirty="0"/>
              <a:t>greatest</a:t>
            </a:r>
            <a:r>
              <a:rPr lang="en-TW" sz="1200" dirty="0"/>
              <a:t> lower bound (glb)</a:t>
            </a:r>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uFill>
                  <a:noFill/>
                </a:uFill>
                <a:latin typeface="STXinwei" panose="02010800040101010101" pitchFamily="2" charset="-122"/>
                <a:ea typeface="STXinwei" panose="02010800040101010101" pitchFamily="2" charset="-122"/>
              </a:rPr>
              <a:t>现有数据的</a:t>
            </a:r>
            <a:r>
              <a:rPr lang="zh-CN" altLang="en-US" sz="2400" b="1" dirty="0">
                <a:solidFill>
                  <a:srgbClr val="C00000"/>
                </a:solidFill>
                <a:uFill>
                  <a:noFill/>
                </a:uFill>
                <a:latin typeface="STXinwei" panose="02010800040101010101" pitchFamily="2" charset="-122"/>
                <a:ea typeface="STXinwei" panose="02010800040101010101" pitchFamily="2" charset="-122"/>
              </a:rPr>
              <a:t>影响范围可被抽象编码为局部时空区间的“格”</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1265421882"/>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solidFill>
                            <a:schemeClr val="bg1"/>
                          </a:solidFill>
                          <a:latin typeface="STXinwei" panose="02010800040101010101" pitchFamily="2" charset="-122"/>
                          <a:ea typeface="STXinwei" panose="02010800040101010101" pitchFamily="2" charset="-122"/>
                        </a:rPr>
                        <a:t>偏序</a:t>
                      </a:r>
                      <a:r>
                        <a:rPr lang="en-TW" sz="1600" dirty="0">
                          <a:solidFill>
                            <a:srgbClr val="FF0000"/>
                          </a:solidFill>
                          <a:latin typeface="STXinwei" panose="02010800040101010101" pitchFamily="2" charset="-122"/>
                          <a:ea typeface="STXinwei" panose="02010800040101010101" pitchFamily="2" charset="-122"/>
                        </a:rPr>
                        <a:t>集</a:t>
                      </a:r>
                      <a:r>
                        <a:rPr lang="en-TW" sz="1600" dirty="0">
                          <a:latin typeface="STXinwei" panose="02010800040101010101" pitchFamily="2" charset="-122"/>
                          <a:ea typeface="STXinwei" panose="02010800040101010101" pitchFamily="2" charset="-122"/>
                        </a:rPr>
                        <a:t>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27968" y="23178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研究分布与并发系统的方法论</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4216458" y="228982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4586082" y="651198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8153039" y="35812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14974" y="38343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9685569" y="4503251"/>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056" y="1209095"/>
            <a:ext cx="1544338" cy="10274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8529185" y="1311631"/>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pic>
        <p:nvPicPr>
          <p:cNvPr id="1034" name="Picture 10" descr="AWSCloud | SimBeez">
            <a:extLst>
              <a:ext uri="{FF2B5EF4-FFF2-40B4-BE49-F238E27FC236}">
                <a16:creationId xmlns:a16="http://schemas.microsoft.com/office/drawing/2014/main" id="{83852BA3-41F5-5C4C-9C83-EEC7A2808D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8745" y="1164614"/>
            <a:ext cx="1643973" cy="10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
              </a:rPr>
              <a:t> </a:t>
            </a:r>
          </a:p>
          <a:p>
            <a:pPr algn="ctr"/>
            <a:r>
              <a:rPr lang="en-US" sz="600" dirty="0">
                <a:hlinkClick r:id=""/>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在跨领域的决策方案筛选可通过偏序集计算得到结果</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645611" y="1320015"/>
            <a:ext cx="10905550" cy="1446293"/>
          </a:xfrm>
          <a:prstGeom prst="rect">
            <a:avLst/>
          </a:prstGeom>
          <a:noFill/>
        </p:spPr>
        <p:txBody>
          <a:bodyPr wrap="none" rtlCol="0">
            <a:spAutoFit/>
          </a:bodyPr>
          <a:lstStyle/>
          <a:p>
            <a:pPr algn="ctr"/>
            <a:r>
              <a:rPr lang="zh-CN" altLang="en-US" sz="4399" dirty="0">
                <a:solidFill>
                  <a:srgbClr val="C00000"/>
                </a:solidFill>
                <a:latin typeface="STXinwei" panose="02010800040101010101" pitchFamily="2" charset="-122"/>
                <a:ea typeface="STXinwei" panose="02010800040101010101" pitchFamily="2" charset="-122"/>
              </a:rPr>
              <a:t>系统代数</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latin typeface="STXinwei" panose="02010800040101010101" pitchFamily="2" charset="-122"/>
                <a:ea typeface="STXinwei" panose="02010800040101010101" pitchFamily="2" charset="-122"/>
              </a:rPr>
              <a:t>可用于管理</a:t>
            </a:r>
            <a:r>
              <a:rPr lang="en-TW" sz="4399" dirty="0">
                <a:solidFill>
                  <a:srgbClr val="FF0000"/>
                </a:solidFill>
                <a:latin typeface="STXinwei" panose="02010800040101010101" pitchFamily="2" charset="-122"/>
                <a:ea typeface="STXinwei" panose="02010800040101010101" pitchFamily="2" charset="-122"/>
              </a:rPr>
              <a:t>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的科技路线图</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C90A91E2-A9B5-CB46-8CE4-F38A6FCC8BB9}"/>
              </a:ext>
            </a:extLst>
          </p:cNvPr>
          <p:cNvGrpSpPr/>
          <p:nvPr/>
        </p:nvGrpSpPr>
        <p:grpSpPr>
          <a:xfrm>
            <a:off x="490746" y="982493"/>
            <a:ext cx="1017288" cy="1229115"/>
            <a:chOff x="6755584" y="4387832"/>
            <a:chExt cx="1017288" cy="1229115"/>
          </a:xfrm>
        </p:grpSpPr>
        <p:pic>
          <p:nvPicPr>
            <p:cNvPr id="5" name="Picture 4">
              <a:extLst>
                <a:ext uri="{FF2B5EF4-FFF2-40B4-BE49-F238E27FC236}">
                  <a16:creationId xmlns:a16="http://schemas.microsoft.com/office/drawing/2014/main" id="{D5436769-BDB7-994F-A91C-F7B505B4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6" name="TextBox 5">
              <a:extLst>
                <a:ext uri="{FF2B5EF4-FFF2-40B4-BE49-F238E27FC236}">
                  <a16:creationId xmlns:a16="http://schemas.microsoft.com/office/drawing/2014/main" id="{A97FD1E9-4D68-4543-8476-D885E0604A2F}"/>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11463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mt="20000"/>
          </a:blip>
          <a:srcRect l="16779" t="14848" r="7240" b="8316"/>
          <a:stretch/>
        </p:blipFill>
        <p:spPr>
          <a:xfrm>
            <a:off x="1991266" y="1124318"/>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基于AoS的项目审计(Objectives &amp; Key Results, OKRs)动态过程</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4208185"/>
            <a:ext cx="1721899" cy="1093209"/>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4249750"/>
            <a:ext cx="1394011" cy="10195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ACADEMY ENGRAVED LET PLAIN:1.0" panose="02000000000000000000" pitchFamily="2" charset="0"/>
                <a:ea typeface="STXinwei" panose="02010800040101010101" pitchFamily="2" charset="-122"/>
              </a:rPr>
              <a:t>输入</a:t>
            </a:r>
            <a:endParaRPr lang="en-TW" sz="14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cxnSpLocks/>
            <a:stCxn id="10" idx="1"/>
            <a:endCxn id="8" idx="6"/>
          </p:cNvCxnSpPr>
          <p:nvPr/>
        </p:nvCxnSpPr>
        <p:spPr>
          <a:xfrm flipH="1" flipV="1">
            <a:off x="6959329" y="4754790"/>
            <a:ext cx="1112779" cy="4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a:endCxn id="14" idx="3"/>
          </p:cNvCxnSpPr>
          <p:nvPr/>
        </p:nvCxnSpPr>
        <p:spPr>
          <a:xfrm flipH="1">
            <a:off x="4463065" y="4754790"/>
            <a:ext cx="77436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30644" y="4208186"/>
            <a:ext cx="1732421" cy="1093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3200" dirty="0">
                <a:solidFill>
                  <a:srgbClr val="FF0000"/>
                </a:solidFill>
                <a:latin typeface="STXinwei" panose="02010800040101010101" pitchFamily="2" charset="-122"/>
                <a:ea typeface="STXinwei" panose="02010800040101010101" pitchFamily="2" charset="-122"/>
              </a:rPr>
              <a:t>输出</a:t>
            </a:r>
          </a:p>
          <a:p>
            <a:pPr algn="ctr"/>
            <a:r>
              <a:rPr lang="en-TW" dirty="0">
                <a:solidFill>
                  <a:srgbClr val="FF0000"/>
                </a:solidFill>
                <a:latin typeface="STXinwei" panose="02010800040101010101" pitchFamily="2" charset="-122"/>
                <a:ea typeface="STXinwei" panose="02010800040101010101" pitchFamily="2" charset="-122"/>
              </a:rPr>
              <a:t>Key Results</a:t>
            </a:r>
          </a:p>
        </p:txBody>
      </p:sp>
      <p:sp>
        <p:nvSpPr>
          <p:cNvPr id="17" name="Rectangle 16">
            <a:extLst>
              <a:ext uri="{FF2B5EF4-FFF2-40B4-BE49-F238E27FC236}">
                <a16:creationId xmlns:a16="http://schemas.microsoft.com/office/drawing/2014/main" id="{CF108711-E074-B547-AED0-995E5FC37A3E}"/>
              </a:ext>
            </a:extLst>
          </p:cNvPr>
          <p:cNvSpPr/>
          <p:nvPr/>
        </p:nvSpPr>
        <p:spPr>
          <a:xfrm>
            <a:off x="3062942" y="2593759"/>
            <a:ext cx="6981935" cy="4633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ACADEMY ENGRAVED LET PLAIN:1.0" panose="02000000000000000000" pitchFamily="2" charset="0"/>
                <a:ea typeface="STXinwei" panose="02010800040101010101" pitchFamily="2" charset="-122"/>
              </a:rPr>
              <a:t>活性条件合约</a:t>
            </a:r>
          </a:p>
        </p:txBody>
      </p:sp>
      <p:sp>
        <p:nvSpPr>
          <p:cNvPr id="18" name="Oval 17">
            <a:extLst>
              <a:ext uri="{FF2B5EF4-FFF2-40B4-BE49-F238E27FC236}">
                <a16:creationId xmlns:a16="http://schemas.microsoft.com/office/drawing/2014/main" id="{CA6041FE-ED60-6E4C-BD2C-DA6CB804D008}"/>
              </a:ext>
            </a:extLst>
          </p:cNvPr>
          <p:cNvSpPr/>
          <p:nvPr/>
        </p:nvSpPr>
        <p:spPr>
          <a:xfrm>
            <a:off x="3017001" y="2036451"/>
            <a:ext cx="7071583" cy="42168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宣告项目的目标 </a:t>
            </a:r>
            <a:r>
              <a:rPr lang="en-US" sz="2000" dirty="0">
                <a:solidFill>
                  <a:schemeClr val="tx1"/>
                </a:solidFill>
                <a:latin typeface="STXinwei" panose="02010800040101010101" pitchFamily="2" charset="-122"/>
                <a:ea typeface="STXinwei" panose="02010800040101010101" pitchFamily="2" charset="-122"/>
              </a:rPr>
              <a:t>(</a:t>
            </a:r>
            <a:r>
              <a:rPr lang="en-US" sz="2000" dirty="0" err="1">
                <a:solidFill>
                  <a:srgbClr val="FF0000"/>
                </a:solidFill>
                <a:latin typeface="STXinwei" panose="02010800040101010101" pitchFamily="2" charset="-122"/>
                <a:ea typeface="STXinwei" panose="02010800040101010101" pitchFamily="2" charset="-122"/>
              </a:rPr>
              <a:t>编码</a:t>
            </a:r>
            <a:r>
              <a:rPr lang="en-US" sz="2000" dirty="0">
                <a:solidFill>
                  <a:schemeClr val="tx1"/>
                </a:solidFill>
                <a:latin typeface="STXinwei" panose="02010800040101010101" pitchFamily="2" charset="-122"/>
                <a:ea typeface="STXinwei" panose="02010800040101010101" pitchFamily="2" charset="-122"/>
              </a:rPr>
              <a:t>)</a:t>
            </a:r>
            <a:endParaRPr lang="en-TW" sz="2000" dirty="0">
              <a:solidFill>
                <a:schemeClr val="tx1"/>
              </a:solidFill>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B12DD6FF-E627-D64F-8B26-C1C728BCEE75}"/>
              </a:ext>
            </a:extLst>
          </p:cNvPr>
          <p:cNvSpPr/>
          <p:nvPr/>
        </p:nvSpPr>
        <p:spPr>
          <a:xfrm>
            <a:off x="437333" y="2613899"/>
            <a:ext cx="1521596"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检验输出</a:t>
            </a:r>
          </a:p>
          <a:p>
            <a:pPr algn="ctr"/>
            <a:r>
              <a:rPr lang="en-US" sz="1100" dirty="0">
                <a:solidFill>
                  <a:schemeClr val="tx1"/>
                </a:solidFill>
                <a:latin typeface="STXinwei" panose="02010800040101010101" pitchFamily="2" charset="-122"/>
                <a:ea typeface="STXinwei" panose="02010800040101010101" pitchFamily="2" charset="-122"/>
              </a:rPr>
              <a:t>(</a:t>
            </a:r>
            <a:r>
              <a:rPr lang="en-US" sz="1100" dirty="0" err="1">
                <a:solidFill>
                  <a:srgbClr val="FF0000"/>
                </a:solidFill>
                <a:latin typeface="STXinwei" panose="02010800040101010101" pitchFamily="2" charset="-122"/>
                <a:ea typeface="STXinwei" panose="02010800040101010101" pitchFamily="2" charset="-122"/>
              </a:rPr>
              <a:t>活性评估</a:t>
            </a:r>
            <a:r>
              <a:rPr lang="en-US" sz="1100" dirty="0">
                <a:solidFill>
                  <a:schemeClr val="tx1"/>
                </a:solidFill>
                <a:latin typeface="STXinwei" panose="02010800040101010101" pitchFamily="2" charset="-122"/>
                <a:ea typeface="STXinwei" panose="02010800040101010101" pitchFamily="2" charset="-122"/>
              </a:rPr>
              <a:t>)</a:t>
            </a:r>
            <a:endParaRPr lang="en-TW" sz="1100" dirty="0">
              <a:solidFill>
                <a:schemeClr val="tx1"/>
              </a:solidFill>
              <a:latin typeface="STXinwei" panose="02010800040101010101" pitchFamily="2" charset="-122"/>
              <a:ea typeface="STXinwei" panose="02010800040101010101" pitchFamily="2" charset="-122"/>
            </a:endParaRP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6552793" y="2458137"/>
            <a:ext cx="1117" cy="1356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84845" y="5448092"/>
            <a:ext cx="1871016" cy="1277047"/>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确认</a:t>
            </a:r>
          </a:p>
          <a:p>
            <a:pPr algn="ctr"/>
            <a:r>
              <a:rPr lang="en-TW" dirty="0">
                <a:solidFill>
                  <a:schemeClr val="tx1"/>
                </a:solidFill>
                <a:latin typeface="STXinwei" panose="02010800040101010101" pitchFamily="2" charset="-122"/>
                <a:ea typeface="STXinwei" panose="02010800040101010101" pitchFamily="2" charset="-122"/>
              </a:rPr>
              <a:t>系统边界</a:t>
            </a:r>
          </a:p>
          <a:p>
            <a:pPr algn="ctr"/>
            <a:r>
              <a:rPr lang="en-US" dirty="0">
                <a:solidFill>
                  <a:schemeClr val="tx1"/>
                </a:solidFill>
                <a:latin typeface="STXinwei" panose="02010800040101010101" pitchFamily="2" charset="-122"/>
                <a:ea typeface="STXinwei" panose="02010800040101010101" pitchFamily="2" charset="-122"/>
              </a:rPr>
              <a:t>(</a:t>
            </a:r>
            <a:r>
              <a:rPr lang="en-US" dirty="0" err="1">
                <a:solidFill>
                  <a:srgbClr val="FF0000"/>
                </a:solidFill>
                <a:latin typeface="STXinwei" panose="02010800040101010101" pitchFamily="2" charset="-122"/>
                <a:ea typeface="STXinwei" panose="02010800040101010101" pitchFamily="2" charset="-122"/>
              </a:rPr>
              <a:t>安全评估</a:t>
            </a:r>
            <a:r>
              <a:rPr 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a:p>
            <a:pPr algn="ctr"/>
            <a:endParaRPr lang="en-TW" dirty="0">
              <a:solidFill>
                <a:schemeClr val="tx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1"/>
            <a:endCxn id="28" idx="7"/>
          </p:cNvCxnSpPr>
          <p:nvPr/>
        </p:nvCxnSpPr>
        <p:spPr>
          <a:xfrm flipH="1">
            <a:off x="1681857" y="4754791"/>
            <a:ext cx="1048787" cy="8803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198131" y="3021961"/>
            <a:ext cx="1532513" cy="1732830"/>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543739"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276999"/>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84180" y="5732743"/>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067615" y="660600"/>
            <a:ext cx="2255013" cy="584775"/>
          </a:xfrm>
          <a:prstGeom prst="rect">
            <a:avLst/>
          </a:prstGeom>
          <a:noFill/>
        </p:spPr>
        <p:txBody>
          <a:bodyPr wrap="square" rtlCol="0">
            <a:spAutoFit/>
          </a:bodyPr>
          <a:lstStyle/>
          <a:p>
            <a:pPr algn="ctr"/>
            <a:r>
              <a:rPr lang="en-US" sz="1600" dirty="0"/>
              <a:t>Uni-verse</a:t>
            </a:r>
          </a:p>
          <a:p>
            <a:pPr algn="ctr"/>
            <a:r>
              <a:rPr lang="en-US" sz="1600" dirty="0"/>
              <a:t>=C</a:t>
            </a:r>
            <a:r>
              <a:rPr lang="en-TW" sz="1600" dirty="0"/>
              <a:t>onvergence ∨ Diverse</a:t>
            </a:r>
          </a:p>
        </p:txBody>
      </p:sp>
      <p:sp>
        <p:nvSpPr>
          <p:cNvPr id="35" name="Rectangle 34">
            <a:extLst>
              <a:ext uri="{FF2B5EF4-FFF2-40B4-BE49-F238E27FC236}">
                <a16:creationId xmlns:a16="http://schemas.microsoft.com/office/drawing/2014/main" id="{C1D2143B-DDA0-354A-9335-C66E56D569E2}"/>
              </a:ext>
            </a:extLst>
          </p:cNvPr>
          <p:cNvSpPr/>
          <p:nvPr/>
        </p:nvSpPr>
        <p:spPr>
          <a:xfrm>
            <a:off x="3045072" y="5666129"/>
            <a:ext cx="6999805" cy="8361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安全性陈述</a:t>
            </a:r>
          </a:p>
          <a:p>
            <a:pPr algn="ctr"/>
            <a:r>
              <a:rPr lang="zh-CN" altLang="en-US" sz="2000" dirty="0">
                <a:solidFill>
                  <a:schemeClr val="tx1"/>
                </a:solidFill>
                <a:latin typeface="STXinwei" panose="02010800040101010101" pitchFamily="2" charset="-122"/>
                <a:ea typeface="STXinwei" panose="02010800040101010101" pitchFamily="2" charset="-122"/>
              </a:rPr>
              <a:t>（</a:t>
            </a:r>
            <a:r>
              <a:rPr lang="en-TW" sz="2000" dirty="0">
                <a:solidFill>
                  <a:schemeClr val="tx1"/>
                </a:solidFill>
                <a:latin typeface="STXinwei" panose="02010800040101010101" pitchFamily="2" charset="-122"/>
                <a:ea typeface="STXinwei" panose="02010800040101010101" pitchFamily="2" charset="-122"/>
              </a:rPr>
              <a:t>Safety Criteria Statement</a:t>
            </a:r>
            <a:r>
              <a:rPr lang="zh-CN" altLang="en-US" sz="2000" dirty="0">
                <a:solidFill>
                  <a:schemeClr val="tx1"/>
                </a:solidFill>
                <a:latin typeface="STXinwei" panose="02010800040101010101" pitchFamily="2" charset="-122"/>
                <a:ea typeface="STXinwei" panose="02010800040101010101" pitchFamily="2" charset="-122"/>
              </a:rPr>
              <a:t>）</a:t>
            </a:r>
            <a:endParaRPr lang="en-TW" sz="2000"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a:off x="1955861" y="6084202"/>
            <a:ext cx="1089211" cy="24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344B274-88AF-B547-B1F7-F44ECDE3474E}"/>
              </a:ext>
            </a:extLst>
          </p:cNvPr>
          <p:cNvSpPr/>
          <p:nvPr/>
        </p:nvSpPr>
        <p:spPr>
          <a:xfrm>
            <a:off x="84845" y="2064941"/>
            <a:ext cx="1888719" cy="4027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latin typeface="STXinwei" panose="02010800040101010101" pitchFamily="2" charset="-122"/>
                <a:ea typeface="STXinwei" panose="02010800040101010101" pitchFamily="2" charset="-122"/>
              </a:rPr>
              <a:t>项目目标</a:t>
            </a:r>
            <a:endParaRPr lang="en-US" sz="1400" dirty="0">
              <a:solidFill>
                <a:srgbClr val="FF0000"/>
              </a:solidFill>
              <a:latin typeface="STXinwei" panose="02010800040101010101" pitchFamily="2" charset="-122"/>
              <a:ea typeface="STXinwei" panose="02010800040101010101" pitchFamily="2" charset="-122"/>
            </a:endParaRPr>
          </a:p>
          <a:p>
            <a:pPr algn="ctr"/>
            <a:r>
              <a:rPr lang="en-US" sz="1400" dirty="0">
                <a:solidFill>
                  <a:srgbClr val="FF0000"/>
                </a:solidFill>
                <a:latin typeface="STXinwei" panose="02010800040101010101" pitchFamily="2" charset="-122"/>
                <a:ea typeface="STXinwei" panose="02010800040101010101" pitchFamily="2" charset="-122"/>
              </a:rPr>
              <a:t>Objectives</a:t>
            </a:r>
            <a:endParaRPr lang="en-TW" sz="1400" dirty="0">
              <a:solidFill>
                <a:srgbClr val="FF0000"/>
              </a:solidFill>
              <a:latin typeface="STXinwei" panose="02010800040101010101" pitchFamily="2" charset="-122"/>
              <a:ea typeface="STXinwei" panose="02010800040101010101" pitchFamily="2" charset="-122"/>
            </a:endParaRPr>
          </a:p>
        </p:txBody>
      </p:sp>
      <p:cxnSp>
        <p:nvCxnSpPr>
          <p:cNvPr id="95" name="Straight Arrow Connector 94">
            <a:extLst>
              <a:ext uri="{FF2B5EF4-FFF2-40B4-BE49-F238E27FC236}">
                <a16:creationId xmlns:a16="http://schemas.microsoft.com/office/drawing/2014/main" id="{7D503EA2-4E79-6E43-9C73-3D04162F8D04}"/>
              </a:ext>
            </a:extLst>
          </p:cNvPr>
          <p:cNvCxnSpPr>
            <a:cxnSpLocks/>
            <a:stCxn id="17" idx="1"/>
            <a:endCxn id="19" idx="6"/>
          </p:cNvCxnSpPr>
          <p:nvPr/>
        </p:nvCxnSpPr>
        <p:spPr>
          <a:xfrm flipH="1" flipV="1">
            <a:off x="1958929" y="2817930"/>
            <a:ext cx="1104013" cy="7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60CD581-0641-0541-BDF6-AEEFAC86BEFA}"/>
              </a:ext>
            </a:extLst>
          </p:cNvPr>
          <p:cNvSpPr/>
          <p:nvPr/>
        </p:nvSpPr>
        <p:spPr>
          <a:xfrm>
            <a:off x="3022337" y="1495989"/>
            <a:ext cx="7045279" cy="3559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时空背景参数</a:t>
            </a:r>
            <a:r>
              <a:rPr lang="zh-CN" altLang="en-US" dirty="0">
                <a:solidFill>
                  <a:schemeClr val="tx1"/>
                </a:solidFill>
                <a:latin typeface="ACADEMY ENGRAVED LET PLAIN:1.0" panose="02000000000000000000" pitchFamily="2" charset="0"/>
                <a:ea typeface="STXinwei" panose="02010800040101010101" pitchFamily="2" charset="-122"/>
              </a:rPr>
              <a:t>、例如时间戳、版本名称、参与单位与参与者的身份</a:t>
            </a:r>
            <a:endParaRPr lang="en-TW" dirty="0">
              <a:solidFill>
                <a:schemeClr val="tx1"/>
              </a:solidFill>
              <a:latin typeface="ACADEMY ENGRAVED LET PLAIN:1.0" panose="02000000000000000000" pitchFamily="2" charset="0"/>
              <a:ea typeface="STXinwei" panose="02010800040101010101" pitchFamily="2" charset="-122"/>
            </a:endParaRPr>
          </a:p>
        </p:txBody>
      </p:sp>
      <p:cxnSp>
        <p:nvCxnSpPr>
          <p:cNvPr id="12775" name="Straight Arrow Connector 12774">
            <a:extLst>
              <a:ext uri="{FF2B5EF4-FFF2-40B4-BE49-F238E27FC236}">
                <a16:creationId xmlns:a16="http://schemas.microsoft.com/office/drawing/2014/main" id="{2E6FB115-1721-894E-947E-6DD536A09214}"/>
              </a:ext>
            </a:extLst>
          </p:cNvPr>
          <p:cNvCxnSpPr>
            <a:cxnSpLocks/>
            <a:stCxn id="96" idx="2"/>
            <a:endCxn id="18" idx="0"/>
          </p:cNvCxnSpPr>
          <p:nvPr/>
        </p:nvCxnSpPr>
        <p:spPr>
          <a:xfrm>
            <a:off x="6544977" y="1851941"/>
            <a:ext cx="7816" cy="18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0E5FCFA-FF94-A34C-B838-9A75F906C8F6}"/>
              </a:ext>
            </a:extLst>
          </p:cNvPr>
          <p:cNvCxnSpPr>
            <a:cxnSpLocks/>
            <a:endCxn id="42" idx="2"/>
          </p:cNvCxnSpPr>
          <p:nvPr/>
        </p:nvCxnSpPr>
        <p:spPr>
          <a:xfrm flipV="1">
            <a:off x="1020353" y="2467700"/>
            <a:ext cx="8852" cy="1461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29F66-D421-8D4A-8EC3-D55F01D43D2B}"/>
              </a:ext>
            </a:extLst>
          </p:cNvPr>
          <p:cNvCxnSpPr>
            <a:cxnSpLocks/>
            <a:stCxn id="28" idx="1"/>
          </p:cNvCxnSpPr>
          <p:nvPr/>
        </p:nvCxnSpPr>
        <p:spPr>
          <a:xfrm flipV="1">
            <a:off x="358849" y="2509267"/>
            <a:ext cx="0" cy="3125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3BC6452-8EF8-A64F-8B26-33FCA62AD552}"/>
              </a:ext>
            </a:extLst>
          </p:cNvPr>
          <p:cNvSpPr/>
          <p:nvPr/>
        </p:nvSpPr>
        <p:spPr>
          <a:xfrm>
            <a:off x="84845" y="1460353"/>
            <a:ext cx="1888719"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设定项目背景</a:t>
            </a:r>
          </a:p>
        </p:txBody>
      </p:sp>
      <p:cxnSp>
        <p:nvCxnSpPr>
          <p:cNvPr id="155" name="Straight Arrow Connector 154">
            <a:extLst>
              <a:ext uri="{FF2B5EF4-FFF2-40B4-BE49-F238E27FC236}">
                <a16:creationId xmlns:a16="http://schemas.microsoft.com/office/drawing/2014/main" id="{CFC9409B-9EC9-9842-A5F2-A8C913BEAA32}"/>
              </a:ext>
            </a:extLst>
          </p:cNvPr>
          <p:cNvCxnSpPr>
            <a:cxnSpLocks/>
            <a:stCxn id="154" idx="6"/>
            <a:endCxn id="96" idx="1"/>
          </p:cNvCxnSpPr>
          <p:nvPr/>
        </p:nvCxnSpPr>
        <p:spPr>
          <a:xfrm>
            <a:off x="1973564" y="1664384"/>
            <a:ext cx="1048773" cy="9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71CB2C-D313-9A47-BA62-9FF987D0F1D7}"/>
              </a:ext>
            </a:extLst>
          </p:cNvPr>
          <p:cNvCxnSpPr>
            <a:cxnSpLocks/>
            <a:stCxn id="42" idx="0"/>
            <a:endCxn id="154" idx="4"/>
          </p:cNvCxnSpPr>
          <p:nvPr/>
        </p:nvCxnSpPr>
        <p:spPr>
          <a:xfrm flipV="1">
            <a:off x="1029205" y="1868415"/>
            <a:ext cx="0" cy="1965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60CA9866-DEB0-DF4A-884B-D275AEF0ACEB}"/>
              </a:ext>
            </a:extLst>
          </p:cNvPr>
          <p:cNvSpPr/>
          <p:nvPr/>
        </p:nvSpPr>
        <p:spPr>
          <a:xfrm>
            <a:off x="5114441" y="3239895"/>
            <a:ext cx="2882424" cy="42168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生成具体方案</a:t>
            </a:r>
            <a:r>
              <a:rPr lang="en-US" sz="1600" dirty="0">
                <a:solidFill>
                  <a:schemeClr val="tx1"/>
                </a:solidFill>
                <a:latin typeface="STXinwei" panose="02010800040101010101" pitchFamily="2" charset="-122"/>
                <a:ea typeface="STXinwei" panose="02010800040101010101" pitchFamily="2" charset="-122"/>
              </a:rPr>
              <a:t> (</a:t>
            </a:r>
            <a:r>
              <a:rPr lang="en-US" sz="1600" dirty="0" err="1">
                <a:solidFill>
                  <a:srgbClr val="FF0000"/>
                </a:solidFill>
                <a:latin typeface="STXinwei" panose="02010800040101010101" pitchFamily="2" charset="-122"/>
                <a:ea typeface="STXinwei" panose="02010800040101010101" pitchFamily="2" charset="-122"/>
              </a:rPr>
              <a:t>枚举</a:t>
            </a:r>
            <a:r>
              <a:rPr lang="en-US" sz="1600" dirty="0">
                <a:solidFill>
                  <a:schemeClr val="tx1"/>
                </a:solidFill>
                <a:latin typeface="STXinwei" panose="02010800040101010101" pitchFamily="2" charset="-122"/>
                <a:ea typeface="STXinwei" panose="02010800040101010101" pitchFamily="2" charset="-122"/>
              </a:rPr>
              <a:t>)</a:t>
            </a:r>
            <a:endParaRPr lang="en-TW" sz="1600" dirty="0">
              <a:solidFill>
                <a:schemeClr val="tx1"/>
              </a:solidFill>
              <a:latin typeface="STXinwei" panose="02010800040101010101" pitchFamily="2" charset="-122"/>
              <a:ea typeface="STXinwei" panose="02010800040101010101" pitchFamily="2" charset="-122"/>
            </a:endParaRPr>
          </a:p>
        </p:txBody>
      </p:sp>
      <p:cxnSp>
        <p:nvCxnSpPr>
          <p:cNvPr id="184" name="Straight Arrow Connector 183">
            <a:extLst>
              <a:ext uri="{FF2B5EF4-FFF2-40B4-BE49-F238E27FC236}">
                <a16:creationId xmlns:a16="http://schemas.microsoft.com/office/drawing/2014/main" id="{4C8C6D00-5DEA-6E4A-95D2-A0B57CB5B571}"/>
              </a:ext>
            </a:extLst>
          </p:cNvPr>
          <p:cNvCxnSpPr>
            <a:cxnSpLocks/>
            <a:stCxn id="17" idx="2"/>
            <a:endCxn id="178" idx="0"/>
          </p:cNvCxnSpPr>
          <p:nvPr/>
        </p:nvCxnSpPr>
        <p:spPr>
          <a:xfrm>
            <a:off x="6553910" y="3057111"/>
            <a:ext cx="1743" cy="1827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AACFAD13-05DB-734B-A552-2A9E56ABB41A}"/>
              </a:ext>
            </a:extLst>
          </p:cNvPr>
          <p:cNvSpPr/>
          <p:nvPr/>
        </p:nvSpPr>
        <p:spPr>
          <a:xfrm>
            <a:off x="2220097" y="3899467"/>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cxnSp>
        <p:nvCxnSpPr>
          <p:cNvPr id="191" name="Straight Arrow Connector 190">
            <a:extLst>
              <a:ext uri="{FF2B5EF4-FFF2-40B4-BE49-F238E27FC236}">
                <a16:creationId xmlns:a16="http://schemas.microsoft.com/office/drawing/2014/main" id="{D25141A3-0D8D-0D4B-B1CF-06EEE8EC2CF6}"/>
              </a:ext>
            </a:extLst>
          </p:cNvPr>
          <p:cNvCxnSpPr>
            <a:cxnSpLocks/>
            <a:stCxn id="178" idx="4"/>
          </p:cNvCxnSpPr>
          <p:nvPr/>
        </p:nvCxnSpPr>
        <p:spPr>
          <a:xfrm flipH="1">
            <a:off x="6552793" y="3661581"/>
            <a:ext cx="2860" cy="218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3A2F2BC-DB62-5145-BA10-6A55EE0F2BC8}"/>
              </a:ext>
            </a:extLst>
          </p:cNvPr>
          <p:cNvSpPr/>
          <p:nvPr/>
        </p:nvSpPr>
        <p:spPr>
          <a:xfrm>
            <a:off x="2331018" y="3982566"/>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59" name="Rectangle 58">
            <a:extLst>
              <a:ext uri="{FF2B5EF4-FFF2-40B4-BE49-F238E27FC236}">
                <a16:creationId xmlns:a16="http://schemas.microsoft.com/office/drawing/2014/main" id="{FDE16B91-343A-2C46-A529-9D9C270C29BD}"/>
              </a:ext>
            </a:extLst>
          </p:cNvPr>
          <p:cNvSpPr/>
          <p:nvPr/>
        </p:nvSpPr>
        <p:spPr>
          <a:xfrm>
            <a:off x="2455342" y="4065665"/>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690463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053167" y="1629233"/>
            <a:ext cx="1812266"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Page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网页</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255649" y="4547814"/>
            <a:ext cx="727321" cy="80623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190442" y="1428082"/>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STXinwei" panose="02010800040101010101" pitchFamily="2" charset="-122"/>
                <a:ea typeface="STXinwei" panose="02010800040101010101" pitchFamily="2" charset="-122"/>
                <a:cs typeface="Lato"/>
                <a:sym typeface="Lato"/>
              </a:rPr>
              <a:t>File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CN" altLang="en-US" sz="3200" b="1" dirty="0">
                <a:latin typeface="STXinwei" panose="02010800040101010101" pitchFamily="2" charset="-122"/>
                <a:ea typeface="STXinwei" panose="02010800040101010101" pitchFamily="2" charset="-122"/>
                <a:cs typeface="Lato"/>
                <a:sym typeface="Lato"/>
              </a:rPr>
              <a:t>文件</a:t>
            </a:r>
            <a:r>
              <a:rPr lang="en-US" altLang="zh-CN" sz="3200" b="1" dirty="0">
                <a:latin typeface="STXinwei" panose="02010800040101010101" pitchFamily="2" charset="-122"/>
                <a:ea typeface="STXinwei" panose="02010800040101010101" pitchFamily="2" charset="-122"/>
                <a:cs typeface="Lato"/>
                <a:sym typeface="Lato"/>
              </a:rPr>
              <a:t>)</a:t>
            </a:r>
            <a:endParaRPr sz="3200" b="1" dirty="0">
              <a:latin typeface="STXinwei" panose="02010800040101010101" pitchFamily="2" charset="-122"/>
              <a:ea typeface="STXinwei" panose="02010800040101010101" pitchFamily="2" charset="-122"/>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 </a:t>
            </a:r>
            <a:r>
              <a:rPr lang="en-US" altLang="zh-CN" sz="3199" dirty="0">
                <a:solidFill>
                  <a:srgbClr val="C00000"/>
                </a:solidFill>
                <a:latin typeface="STXinwei" panose="02010800040101010101" pitchFamily="2" charset="-122"/>
                <a:ea typeface="STXinwei" panose="02010800040101010101" pitchFamily="2" charset="-122"/>
              </a:rPr>
              <a:t>or</a:t>
            </a:r>
            <a:r>
              <a:rPr lang="en-US" altLang="zh-CN" sz="3199" dirty="0">
                <a:solidFill>
                  <a:srgbClr val="C00000"/>
                </a:solidFill>
                <a:latin typeface="ACADEMY ENGRAVED LET PLAIN:1.0" panose="02000000000000000000" pitchFamily="2" charset="0"/>
                <a:ea typeface="STXinwei" panose="02010800040101010101" pitchFamily="2" charset="-122"/>
              </a:rPr>
              <a:t> Set</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049133" y="1726374"/>
            <a:ext cx="2023492"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Service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服务</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4256" y="4387832"/>
            <a:ext cx="1114870" cy="111487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0D9C33D-EDCB-A544-9D14-CC7B7496C530}"/>
              </a:ext>
            </a:extLst>
          </p:cNvPr>
          <p:cNvSpPr/>
          <p:nvPr/>
        </p:nvSpPr>
        <p:spPr>
          <a:xfrm>
            <a:off x="212004" y="4425709"/>
            <a:ext cx="11627287" cy="21251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p:cNvCxnSpPr>
          <p:nvPr/>
        </p:nvCxnSpPr>
        <p:spPr>
          <a:xfrm>
            <a:off x="5961346" y="4117667"/>
            <a:ext cx="0" cy="3080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19DFABA-F31B-5C48-AC53-8A0057056B4F}"/>
              </a:ext>
            </a:extLst>
          </p:cNvPr>
          <p:cNvGrpSpPr/>
          <p:nvPr/>
        </p:nvGrpSpPr>
        <p:grpSpPr>
          <a:xfrm>
            <a:off x="6755584" y="4387832"/>
            <a:ext cx="1017288" cy="1229115"/>
            <a:chOff x="6755584" y="4387832"/>
            <a:chExt cx="1017288" cy="1229115"/>
          </a:xfrm>
        </p:grpSpPr>
        <p:pic>
          <p:nvPicPr>
            <p:cNvPr id="4" name="Picture 3">
              <a:extLst>
                <a:ext uri="{FF2B5EF4-FFF2-40B4-BE49-F238E27FC236}">
                  <a16:creationId xmlns:a16="http://schemas.microsoft.com/office/drawing/2014/main" id="{5B39C11B-70AB-B84A-AEB8-889D237694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5" name="TextBox 4">
              <a:extLst>
                <a:ext uri="{FF2B5EF4-FFF2-40B4-BE49-F238E27FC236}">
                  <a16:creationId xmlns:a16="http://schemas.microsoft.com/office/drawing/2014/main" id="{EA961C70-162B-9C44-848B-02EA18A1853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grpSp>
        <p:nvGrpSpPr>
          <p:cNvPr id="8" name="Group 7">
            <a:extLst>
              <a:ext uri="{FF2B5EF4-FFF2-40B4-BE49-F238E27FC236}">
                <a16:creationId xmlns:a16="http://schemas.microsoft.com/office/drawing/2014/main" id="{1DAF5F03-0FA7-6E42-827B-BE04BF1944E7}"/>
              </a:ext>
            </a:extLst>
          </p:cNvPr>
          <p:cNvGrpSpPr/>
          <p:nvPr/>
        </p:nvGrpSpPr>
        <p:grpSpPr>
          <a:xfrm>
            <a:off x="-27141" y="2174497"/>
            <a:ext cx="11917664" cy="1905293"/>
            <a:chOff x="-27141" y="2174497"/>
            <a:chExt cx="11917664" cy="1905293"/>
          </a:xfrm>
        </p:grpSpPr>
        <p:sp>
          <p:nvSpPr>
            <p:cNvPr id="17" name="Oval 16">
              <a:extLst>
                <a:ext uri="{FF2B5EF4-FFF2-40B4-BE49-F238E27FC236}">
                  <a16:creationId xmlns:a16="http://schemas.microsoft.com/office/drawing/2014/main" id="{164EC065-1221-0448-BDF1-FE3DD81D10F2}"/>
                </a:ext>
              </a:extLst>
            </p:cNvPr>
            <p:cNvSpPr/>
            <p:nvPr/>
          </p:nvSpPr>
          <p:spPr>
            <a:xfrm>
              <a:off x="-27141" y="2174497"/>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TW" sz="3200" dirty="0">
                <a:solidFill>
                  <a:schemeClr val="tx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64411C42-0E40-7541-A9A9-C3AA88CBF0E8}"/>
                </a:ext>
              </a:extLst>
            </p:cNvPr>
            <p:cNvSpPr txBox="1"/>
            <p:nvPr/>
          </p:nvSpPr>
          <p:spPr>
            <a:xfrm>
              <a:off x="3936590" y="2436920"/>
              <a:ext cx="3991863" cy="1077218"/>
            </a:xfrm>
            <a:prstGeom prst="rect">
              <a:avLst/>
            </a:prstGeom>
            <a:solidFill>
              <a:schemeClr val="bg1">
                <a:alpha val="60000"/>
              </a:schemeClr>
            </a:solidFill>
            <a:effectLst>
              <a:softEdge rad="97622"/>
            </a:effectLst>
          </p:spPr>
          <p:txBody>
            <a:bodyPr wrap="square" rtlCol="0">
              <a:spAutoFit/>
            </a:bodyPr>
            <a:lstStyle/>
            <a:p>
              <a:pPr algn="ctr"/>
              <a:r>
                <a:rPr lang="en-TW" sz="3200" dirty="0">
                  <a:latin typeface="STXinwei" panose="02010800040101010101" pitchFamily="2" charset="-122"/>
                  <a:ea typeface="STXinwei" panose="02010800040101010101" pitchFamily="2" charset="-122"/>
                </a:rPr>
                <a:t>抽象格式规范</a:t>
              </a:r>
            </a:p>
            <a:p>
              <a:pPr algn="ctr"/>
              <a:r>
                <a:rPr lang="en-TW" altLang="zh-CN" sz="3200" dirty="0">
                  <a:latin typeface="STXinwei" panose="02010800040101010101" pitchFamily="2" charset="-122"/>
                  <a:ea typeface="STXinwei" panose="02010800040101010101" pitchFamily="2" charset="-122"/>
                </a:rPr>
                <a:t>Abstract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Specification</a:t>
              </a:r>
              <a:endParaRPr lang="en-TW" sz="3200" dirty="0">
                <a:latin typeface="STXinwei" panose="02010800040101010101" pitchFamily="2" charset="-122"/>
                <a:ea typeface="STXinwei" panose="02010800040101010101" pitchFamily="2"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1253906" y="3701207"/>
            <a:ext cx="715865" cy="600859"/>
          </a:xfrm>
          <a:prstGeom prst="rect">
            <a:avLst/>
          </a:prstGeom>
          <a:noFill/>
          <a:ln>
            <a:noFill/>
          </a:ln>
        </p:spPr>
      </p:pic>
      <p:pic>
        <p:nvPicPr>
          <p:cNvPr id="634" name="Google Shape;634;p68"/>
          <p:cNvPicPr preferRelativeResize="0"/>
          <p:nvPr/>
        </p:nvPicPr>
        <p:blipFill>
          <a:blip r:embed="rId5">
            <a:alphaModFix/>
          </a:blip>
          <a:stretch>
            <a:fillRect/>
          </a:stretch>
        </p:blipFill>
        <p:spPr>
          <a:xfrm>
            <a:off x="4488165" y="1123583"/>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10510373" y="3712941"/>
            <a:ext cx="653244" cy="577393"/>
          </a:xfrm>
          <a:prstGeom prst="rect">
            <a:avLst/>
          </a:prstGeom>
          <a:noFill/>
          <a:ln>
            <a:noFill/>
          </a:ln>
        </p:spPr>
      </p:pic>
      <p:pic>
        <p:nvPicPr>
          <p:cNvPr id="639" name="Google Shape;639;p68"/>
          <p:cNvPicPr preferRelativeResize="0"/>
          <p:nvPr/>
        </p:nvPicPr>
        <p:blipFill>
          <a:blip r:embed="rId7">
            <a:alphaModFix/>
          </a:blip>
          <a:stretch>
            <a:fillRect/>
          </a:stretch>
        </p:blipFill>
        <p:spPr>
          <a:xfrm>
            <a:off x="242012" y="3097076"/>
            <a:ext cx="997501" cy="391592"/>
          </a:xfrm>
          <a:prstGeom prst="rect">
            <a:avLst/>
          </a:prstGeom>
          <a:noFill/>
          <a:ln>
            <a:noFill/>
          </a:ln>
        </p:spPr>
      </p:pic>
      <p:pic>
        <p:nvPicPr>
          <p:cNvPr id="640" name="Google Shape;640;p68"/>
          <p:cNvPicPr preferRelativeResize="0"/>
          <p:nvPr/>
        </p:nvPicPr>
        <p:blipFill>
          <a:blip r:embed="rId8">
            <a:alphaModFix/>
          </a:blip>
          <a:stretch>
            <a:fillRect/>
          </a:stretch>
        </p:blipFill>
        <p:spPr>
          <a:xfrm>
            <a:off x="2907151" y="1118537"/>
            <a:ext cx="447094" cy="445370"/>
          </a:xfrm>
          <a:prstGeom prst="rect">
            <a:avLst/>
          </a:prstGeom>
          <a:noFill/>
          <a:ln>
            <a:noFill/>
          </a:ln>
        </p:spPr>
      </p:pic>
      <p:pic>
        <p:nvPicPr>
          <p:cNvPr id="641" name="Google Shape;641;p68"/>
          <p:cNvPicPr preferRelativeResize="0"/>
          <p:nvPr/>
        </p:nvPicPr>
        <p:blipFill>
          <a:blip r:embed="rId9">
            <a:alphaModFix/>
          </a:blip>
          <a:stretch>
            <a:fillRect/>
          </a:stretch>
        </p:blipFill>
        <p:spPr>
          <a:xfrm>
            <a:off x="3964916" y="1117408"/>
            <a:ext cx="447091" cy="445367"/>
          </a:xfrm>
          <a:prstGeom prst="rect">
            <a:avLst/>
          </a:prstGeom>
          <a:noFill/>
          <a:ln>
            <a:noFill/>
          </a:ln>
        </p:spPr>
      </p:pic>
      <p:pic>
        <p:nvPicPr>
          <p:cNvPr id="642" name="Google Shape;642;p68"/>
          <p:cNvPicPr preferRelativeResize="0"/>
          <p:nvPr/>
        </p:nvPicPr>
        <p:blipFill>
          <a:blip r:embed="rId10">
            <a:alphaModFix/>
          </a:blip>
          <a:stretch>
            <a:fillRect/>
          </a:stretch>
        </p:blipFill>
        <p:spPr>
          <a:xfrm>
            <a:off x="3430403" y="1117406"/>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72" y="3548008"/>
            <a:ext cx="1057937" cy="351819"/>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2"/>
          <a:stretch>
            <a:fillRect/>
          </a:stretch>
        </p:blipFill>
        <p:spPr>
          <a:xfrm>
            <a:off x="203386" y="4040427"/>
            <a:ext cx="1167217" cy="372940"/>
          </a:xfrm>
          <a:prstGeom prst="rect">
            <a:avLst/>
          </a:prstGeom>
        </p:spPr>
      </p:pic>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3"/>
          <a:stretch>
            <a:fillRect/>
          </a:stretch>
        </p:blipFill>
        <p:spPr>
          <a:xfrm>
            <a:off x="5112873" y="5511270"/>
            <a:ext cx="1971016" cy="1359442"/>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9508" y="6318162"/>
            <a:ext cx="369332" cy="369332"/>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7440" y="6261814"/>
            <a:ext cx="473206" cy="473206"/>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910741" y="6425463"/>
            <a:ext cx="369332" cy="369332"/>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07130" y="6426608"/>
            <a:ext cx="369332" cy="369332"/>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32712" y="6409784"/>
            <a:ext cx="369333" cy="369333"/>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8636848" y="5698063"/>
            <a:ext cx="3111749"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所有可能落地的传感器 (IoT) </a:t>
            </a:r>
          </a:p>
          <a:p>
            <a:pPr algn="ctr"/>
            <a:r>
              <a:rPr lang="en-TW" dirty="0">
                <a:latin typeface="STXinwei" panose="02010800040101010101" pitchFamily="2" charset="-122"/>
                <a:ea typeface="STXinwei" panose="02010800040101010101" pitchFamily="2" charset="-122"/>
              </a:rPr>
              <a:t>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04113" y="6361436"/>
            <a:ext cx="433359" cy="433359"/>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37472" y="6344394"/>
            <a:ext cx="487017" cy="487017"/>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957702" y="6292970"/>
            <a:ext cx="410893" cy="410893"/>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74230" y="6261814"/>
            <a:ext cx="473206" cy="473206"/>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201227" y="6011400"/>
            <a:ext cx="768544" cy="7685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5321952" y="4744917"/>
            <a:ext cx="1338828" cy="646331"/>
          </a:xfrm>
          <a:prstGeom prst="rect">
            <a:avLst/>
          </a:prstGeom>
          <a:solidFill>
            <a:schemeClr val="bg1">
              <a:alpha val="60000"/>
            </a:schemeClr>
          </a:solidFill>
          <a:effectLst>
            <a:softEdge rad="65955"/>
          </a:effectLst>
        </p:spPr>
        <p:txBody>
          <a:bodyPr wrap="none" rtlCol="0">
            <a:spAutoFit/>
          </a:bodyPr>
          <a:lstStyle/>
          <a:p>
            <a:r>
              <a:rPr lang="en-US" dirty="0" err="1">
                <a:latin typeface="STXinwei" panose="02010800040101010101" pitchFamily="2" charset="-122"/>
                <a:ea typeface="STXinwei" panose="02010800040101010101" pitchFamily="2" charset="-122"/>
              </a:rPr>
              <a:t>在</a:t>
            </a:r>
            <a:r>
              <a:rPr lang="en-TW" dirty="0">
                <a:latin typeface="STXinwei" panose="02010800040101010101" pitchFamily="2" charset="-122"/>
                <a:ea typeface="STXinwei" panose="02010800040101010101" pitchFamily="2" charset="-122"/>
              </a:rPr>
              <a:t>具体终端</a:t>
            </a:r>
          </a:p>
          <a:p>
            <a:r>
              <a:rPr lang="en-TW" dirty="0">
                <a:latin typeface="STXinwei" panose="02010800040101010101" pitchFamily="2" charset="-122"/>
                <a:ea typeface="STXinwei" panose="02010800040101010101" pitchFamily="2" charset="-122"/>
              </a:rPr>
              <a:t>呈现的数据</a:t>
            </a:r>
          </a:p>
        </p:txBody>
      </p:sp>
      <p:sp>
        <p:nvSpPr>
          <p:cNvPr id="40" name="TextBox 39">
            <a:extLst>
              <a:ext uri="{FF2B5EF4-FFF2-40B4-BE49-F238E27FC236}">
                <a16:creationId xmlns:a16="http://schemas.microsoft.com/office/drawing/2014/main" id="{5828157D-6101-2147-9408-202964B9A7B5}"/>
              </a:ext>
            </a:extLst>
          </p:cNvPr>
          <p:cNvSpPr txBox="1"/>
          <p:nvPr/>
        </p:nvSpPr>
        <p:spPr>
          <a:xfrm>
            <a:off x="5028908" y="2920894"/>
            <a:ext cx="2035378" cy="646331"/>
          </a:xfrm>
          <a:prstGeom prst="rect">
            <a:avLst/>
          </a:prstGeom>
          <a:solidFill>
            <a:schemeClr val="bg1">
              <a:alpha val="60000"/>
            </a:schemeClr>
          </a:solidFill>
          <a:effectLst>
            <a:softEdge rad="97622"/>
          </a:effectLst>
        </p:spPr>
        <p:txBody>
          <a:bodyPr wrap="square" rtlCol="0">
            <a:spAutoFit/>
          </a:bodyPr>
          <a:lstStyle/>
          <a:p>
            <a:r>
              <a:rPr lang="en-TW" dirty="0">
                <a:latin typeface="STXinwei" panose="02010800040101010101" pitchFamily="2" charset="-122"/>
                <a:ea typeface="STXinwei" panose="02010800040101010101" pitchFamily="2" charset="-122"/>
              </a:rPr>
              <a:t>产业通用的抽象数据格式与通信标准</a:t>
            </a:r>
          </a:p>
        </p:txBody>
      </p:sp>
      <p:sp>
        <p:nvSpPr>
          <p:cNvPr id="3" name="TextBox 2">
            <a:extLst>
              <a:ext uri="{FF2B5EF4-FFF2-40B4-BE49-F238E27FC236}">
                <a16:creationId xmlns:a16="http://schemas.microsoft.com/office/drawing/2014/main" id="{C4A9FBC2-E06D-1844-90EC-0E3CC1A5F855}"/>
              </a:ext>
            </a:extLst>
          </p:cNvPr>
          <p:cNvSpPr txBox="1"/>
          <p:nvPr/>
        </p:nvSpPr>
        <p:spPr>
          <a:xfrm>
            <a:off x="57742" y="4508633"/>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10467986" y="431846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555504" y="182734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编码命名空间</a:t>
            </a:r>
          </a:p>
        </p:txBody>
      </p:sp>
      <p:sp>
        <p:nvSpPr>
          <p:cNvPr id="5" name="TextBox 4">
            <a:extLst>
              <a:ext uri="{FF2B5EF4-FFF2-40B4-BE49-F238E27FC236}">
                <a16:creationId xmlns:a16="http://schemas.microsoft.com/office/drawing/2014/main" id="{CEFD900C-2137-8545-91EC-B049EA90B8CE}"/>
              </a:ext>
            </a:extLst>
          </p:cNvPr>
          <p:cNvSpPr txBox="1"/>
          <p:nvPr/>
        </p:nvSpPr>
        <p:spPr>
          <a:xfrm>
            <a:off x="5076656" y="1039385"/>
            <a:ext cx="2217963"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浏览器的渲染功能</a:t>
            </a:r>
            <a:r>
              <a:rPr lang="zh-CN" altLang="en-US" sz="1600" dirty="0">
                <a:latin typeface="STXinwei" panose="02010800040101010101" pitchFamily="2" charset="-122"/>
                <a:ea typeface="STXinwei" panose="02010800040101010101" pitchFamily="2" charset="-122"/>
              </a:rPr>
              <a:t>，可</a:t>
            </a:r>
            <a:r>
              <a:rPr lang="zh-TW" altLang="en-US" sz="1600" dirty="0">
                <a:latin typeface="STXinwei" panose="02010800040101010101" pitchFamily="2" charset="-122"/>
                <a:ea typeface="STXinwei" panose="02010800040101010101" pitchFamily="2" charset="-122"/>
              </a:rPr>
              <a:t>将任何信息格式</a:t>
            </a:r>
            <a:r>
              <a:rPr lang="zh-CN" altLang="en-US" sz="1600" dirty="0">
                <a:latin typeface="STXinwei" panose="02010800040101010101" pitchFamily="2" charset="-122"/>
                <a:ea typeface="STXinwei" panose="02010800040101010101" pitchFamily="2" charset="-122"/>
              </a:rPr>
              <a:t>，以贴切的格式，呈现给用户。</a:t>
            </a:r>
            <a:endParaRPr lang="zh-TW" altLang="en-US" sz="16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4E86440F-A6CA-1245-9E55-45C12EAF8029}"/>
              </a:ext>
            </a:extLst>
          </p:cNvPr>
          <p:cNvSpPr txBox="1"/>
          <p:nvPr/>
        </p:nvSpPr>
        <p:spPr>
          <a:xfrm>
            <a:off x="1672779" y="3788376"/>
            <a:ext cx="2033761"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可靠性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通过版本控制、分布见证的时序逻辑，保障数据安全</a:t>
            </a:r>
          </a:p>
        </p:txBody>
      </p:sp>
      <p:sp>
        <p:nvSpPr>
          <p:cNvPr id="13" name="TextBox 12">
            <a:extLst>
              <a:ext uri="{FF2B5EF4-FFF2-40B4-BE49-F238E27FC236}">
                <a16:creationId xmlns:a16="http://schemas.microsoft.com/office/drawing/2014/main" id="{A624485A-D4EA-AF48-A801-18A975A59DE0}"/>
              </a:ext>
            </a:extLst>
          </p:cNvPr>
          <p:cNvSpPr txBox="1"/>
          <p:nvPr/>
        </p:nvSpPr>
        <p:spPr>
          <a:xfrm>
            <a:off x="8437762" y="3788376"/>
            <a:ext cx="1965807" cy="1323439"/>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1028" name="Picture 4" descr="Pofolio Website - Html Css Javascript Logo Png, Transparent Png , Transparent  Png Image - PNGitem">
            <a:extLst>
              <a:ext uri="{FF2B5EF4-FFF2-40B4-BE49-F238E27FC236}">
                <a16:creationId xmlns:a16="http://schemas.microsoft.com/office/drawing/2014/main" id="{21CE4FB6-BBE8-1A47-A7B6-67437B7CDC1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74424" y="1090373"/>
            <a:ext cx="907086" cy="8036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WebGL Logo in SVG Vector or PNG File Format - Logo.wine">
            <a:extLst>
              <a:ext uri="{FF2B5EF4-FFF2-40B4-BE49-F238E27FC236}">
                <a16:creationId xmlns:a16="http://schemas.microsoft.com/office/drawing/2014/main" id="{F233A63E-6009-3646-9F67-CC7A7099DD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45095" y="1039244"/>
            <a:ext cx="1331291" cy="88752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Devsecops-Illustretion-ICon-1">
            <a:hlinkClick r:id="rId36"/>
            <a:extLst>
              <a:ext uri="{FF2B5EF4-FFF2-40B4-BE49-F238E27FC236}">
                <a16:creationId xmlns:a16="http://schemas.microsoft.com/office/drawing/2014/main" id="{897AA797-A3FF-1F4B-A72F-28BC19450E5B}"/>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146161" y="5389619"/>
            <a:ext cx="1167217" cy="76600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062C8B08-484A-B147-A838-E5ABC3363406}"/>
              </a:ext>
            </a:extLst>
          </p:cNvPr>
          <p:cNvSpPr txBox="1"/>
          <p:nvPr/>
        </p:nvSpPr>
        <p:spPr>
          <a:xfrm>
            <a:off x="3180086" y="1615707"/>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：为跨领域、多层次的信息严谨地建立命名空间</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9"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a:t>
            </a:r>
            <a:r>
              <a:rPr lang="en-TW" sz="3200" dirty="0">
                <a:solidFill>
                  <a:srgbClr val="FF0000"/>
                </a:solidFill>
                <a:latin typeface="STXinwei" panose="02010800040101010101" pitchFamily="2" charset="-122"/>
                <a:ea typeface="STXinwei" panose="02010800040101010101" pitchFamily="2" charset="-122"/>
              </a:rPr>
              <a:t>有向关系</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4426172" y="6593312"/>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a:t>
            </a:r>
            <a:r>
              <a:rPr lang="en-TW" sz="3600" dirty="0">
                <a:latin typeface="STXinwei" panose="02010800040101010101" pitchFamily="2" charset="-122"/>
                <a:ea typeface="STXinwei" panose="02010800040101010101" pitchFamily="2" charset="-122"/>
              </a:rPr>
              <a:t>的语义需通过</a:t>
            </a:r>
            <a:r>
              <a:rPr lang="en-TW" sz="3600" dirty="0">
                <a:solidFill>
                  <a:srgbClr val="FF0000"/>
                </a:solidFill>
                <a:latin typeface="STXinwei" panose="02010800040101010101" pitchFamily="2" charset="-122"/>
                <a:ea typeface="STXinwei" panose="02010800040101010101" pitchFamily="2" charset="-122"/>
              </a:rPr>
              <a:t>集合范畴</a:t>
            </a:r>
            <a:r>
              <a:rPr lang="en-TW" sz="3600" dirty="0">
                <a:latin typeface="STXinwei" panose="02010800040101010101" pitchFamily="2" charset="-122"/>
                <a:ea typeface="STXinwei" panose="02010800040101010101" pitchFamily="2" charset="-122"/>
              </a:rPr>
              <a:t>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a:t>
            </a:r>
            <a:r>
              <a:rPr lang="zh-CN" altLang="en-US" dirty="0">
                <a:solidFill>
                  <a:srgbClr val="FF0000"/>
                </a:solidFill>
                <a:latin typeface="STXinwei" panose="02010800040101010101" pitchFamily="2" charset="-122"/>
                <a:ea typeface="STXinwei" panose="02010800040101010101" pitchFamily="2" charset="-122"/>
              </a:rPr>
              <a:t>数据类型的收敛性</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60931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确认</a:t>
            </a:r>
          </a:p>
          <a:p>
            <a:pPr algn="ctr"/>
            <a:r>
              <a:rPr lang="en-TW" sz="1400" dirty="0">
                <a:solidFill>
                  <a:schemeClr val="tx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906012" y="3745026"/>
            <a:ext cx="2383771" cy="9496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2800" dirty="0">
                <a:solidFill>
                  <a:srgbClr val="FF0000"/>
                </a:solidFill>
                <a:latin typeface="ACADEMY ENGRAVED LET PLAIN:1.0" panose="02000000000000000000" pitchFamily="2" charset="0"/>
                <a:ea typeface="STXinwei" panose="02010800040101010101" pitchFamily="2" charset="-122"/>
              </a:rPr>
              <a:t>代数化</a:t>
            </a:r>
            <a:r>
              <a:rPr lang="zh-CN" altLang="en-US" sz="2800" dirty="0">
                <a:solidFill>
                  <a:schemeClr val="tx1"/>
                </a:solidFill>
                <a:latin typeface="ACADEMY ENGRAVED LET PLAIN:1.0" panose="02000000000000000000" pitchFamily="2" charset="0"/>
                <a:ea typeface="STXinwei" panose="02010800040101010101" pitchFamily="2" charset="-122"/>
              </a:rPr>
              <a:t>封闭</a:t>
            </a:r>
            <a:endParaRPr lang="en-US" altLang="zh-CN" sz="2800" dirty="0">
              <a:solidFill>
                <a:schemeClr val="tx1"/>
              </a:solidFill>
              <a:latin typeface="ACADEMY ENGRAVED LET PLAIN:1.0" panose="02000000000000000000" pitchFamily="2" charset="0"/>
              <a:ea typeface="STXinwei" panose="02010800040101010101" pitchFamily="2" charset="-122"/>
            </a:endParaRPr>
          </a:p>
          <a:p>
            <a:pPr algn="ctr"/>
            <a:r>
              <a:rPr lang="zh-CN" altLang="en-US" sz="2800" dirty="0">
                <a:solidFill>
                  <a:schemeClr val="tx1"/>
                </a:solidFill>
                <a:latin typeface="ACADEMY ENGRAVED LET PLAIN:1.0" panose="02000000000000000000" pitchFamily="2" charset="0"/>
                <a:ea typeface="STXinwei" panose="02010800040101010101" pitchFamily="2" charset="-122"/>
              </a:rPr>
              <a:t>的命名空间</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a:cxnSpLocks/>
            <a:endCxn id="17" idx="5"/>
          </p:cNvCxnSpPr>
          <p:nvPr/>
        </p:nvCxnSpPr>
        <p:spPr>
          <a:xfrm flipV="1">
            <a:off x="6724960" y="3408178"/>
            <a:ext cx="0" cy="321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497847" y="3456757"/>
            <a:ext cx="0" cy="317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7015810" y="5661815"/>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2426674" y="5680456"/>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
        <p:nvSpPr>
          <p:cNvPr id="6" name="TextBox 5">
            <a:extLst>
              <a:ext uri="{FF2B5EF4-FFF2-40B4-BE49-F238E27FC236}">
                <a16:creationId xmlns:a16="http://schemas.microsoft.com/office/drawing/2014/main" id="{BFF5E304-A73D-7442-9468-4F014F2DADD7}"/>
              </a:ext>
            </a:extLst>
          </p:cNvPr>
          <p:cNvSpPr txBox="1"/>
          <p:nvPr/>
        </p:nvSpPr>
        <p:spPr>
          <a:xfrm>
            <a:off x="7281786" y="3781808"/>
            <a:ext cx="4223665" cy="646331"/>
          </a:xfrm>
          <a:prstGeom prst="rect">
            <a:avLst/>
          </a:prstGeom>
          <a:noFill/>
        </p:spPr>
        <p:txBody>
          <a:bodyPr wrap="square" rtlCol="0">
            <a:spAutoFit/>
          </a:bodyPr>
          <a:lstStyle/>
          <a:p>
            <a:pPr algn="ctr"/>
            <a:r>
              <a:rPr lang="zh-CN" altLang="en-TW" dirty="0">
                <a:solidFill>
                  <a:srgbClr val="FF0000"/>
                </a:solidFill>
                <a:latin typeface="STXinwei" panose="02010800040101010101" pitchFamily="2" charset="-122"/>
                <a:ea typeface="STXinwei" panose="02010800040101010101" pitchFamily="2" charset="-122"/>
              </a:rPr>
              <a:t>代数化</a:t>
            </a:r>
            <a:r>
              <a:rPr lang="zh-CN" altLang="en-US" dirty="0">
                <a:latin typeface="STXinwei" panose="02010800040101010101" pitchFamily="2" charset="-122"/>
                <a:ea typeface="STXinwei" panose="02010800040101010101" pitchFamily="2" charset="-122"/>
              </a:rPr>
              <a:t>封闭</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可</a:t>
            </a:r>
            <a:r>
              <a:rPr lang="zh-CN" altLang="en-TW" dirty="0">
                <a:latin typeface="STXinwei" panose="02010800040101010101" pitchFamily="2" charset="-122"/>
                <a:ea typeface="STXinwei" panose="02010800040101010101" pitchFamily="2" charset="-122"/>
              </a:rPr>
              <a:t>追溯</a:t>
            </a:r>
            <a:r>
              <a:rPr lang="zh-CN" altLang="en-US" dirty="0">
                <a:latin typeface="STXinwei" panose="02010800040101010101" pitchFamily="2" charset="-122"/>
                <a:ea typeface="STXinwei" panose="02010800040101010101" pitchFamily="2" charset="-122"/>
              </a:rPr>
              <a:t>集合元素</a:t>
            </a:r>
            <a:endParaRPr lang="en-US" altLang="zh-CN" dirty="0">
              <a:latin typeface="STXinwei" panose="02010800040101010101" pitchFamily="2" charset="-122"/>
              <a:ea typeface="STXinwei" panose="02010800040101010101" pitchFamily="2" charset="-122"/>
            </a:endParaRPr>
          </a:p>
          <a:p>
            <a:pPr algn="ctr"/>
            <a:r>
              <a:rPr lang="en-TW" altLang="zh-CN" dirty="0">
                <a:latin typeface="STXinwei" panose="02010800040101010101" pitchFamily="2" charset="-122"/>
                <a:ea typeface="STXinwei" panose="02010800040101010101" pitchFamily="2" charset="-122"/>
              </a:rPr>
              <a:t>(accountable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in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 well-defined </a:t>
            </a:r>
            <a:r>
              <a:rPr lang="en-US" altLang="zh-CN" dirty="0">
                <a:solidFill>
                  <a:srgbClr val="FF0000"/>
                </a:solidFill>
                <a:latin typeface="ACADEMY ENGRAVED LET PLAIN:1.0" panose="02000000000000000000" pitchFamily="2" charset="0"/>
                <a:ea typeface="STXinwei" panose="02010800040101010101" pitchFamily="2" charset="-122"/>
              </a:rPr>
              <a:t>Set</a:t>
            </a:r>
            <a:r>
              <a:rPr lang="en-US" altLang="zh-CN" dirty="0">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3850527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9468D0F5-3D0A-604B-B9C8-3991C62F8F57}"/>
              </a:ext>
            </a:extLst>
          </p:cNvPr>
          <p:cNvGrpSpPr/>
          <p:nvPr/>
        </p:nvGrpSpPr>
        <p:grpSpPr>
          <a:xfrm>
            <a:off x="10964886" y="4071309"/>
            <a:ext cx="1017288" cy="1229115"/>
            <a:chOff x="6755584" y="4387832"/>
            <a:chExt cx="1017288" cy="1229115"/>
          </a:xfrm>
        </p:grpSpPr>
        <p:pic>
          <p:nvPicPr>
            <p:cNvPr id="6" name="Picture 5">
              <a:extLst>
                <a:ext uri="{FF2B5EF4-FFF2-40B4-BE49-F238E27FC236}">
                  <a16:creationId xmlns:a16="http://schemas.microsoft.com/office/drawing/2014/main" id="{32A28650-5E8B-4D4F-A063-23559AE35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7" name="TextBox 6">
              <a:extLst>
                <a:ext uri="{FF2B5EF4-FFF2-40B4-BE49-F238E27FC236}">
                  <a16:creationId xmlns:a16="http://schemas.microsoft.com/office/drawing/2014/main" id="{B73473B3-6FB7-9D4D-8240-DDB9E8EAF27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规范：</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6C6FF7C3-54A6-6443-A873-B7F31589E75F}"/>
              </a:ext>
            </a:extLst>
          </p:cNvPr>
          <p:cNvGrpSpPr/>
          <p:nvPr/>
        </p:nvGrpSpPr>
        <p:grpSpPr>
          <a:xfrm>
            <a:off x="10033738" y="4893390"/>
            <a:ext cx="1017288" cy="1229115"/>
            <a:chOff x="6755584" y="4387832"/>
            <a:chExt cx="1017288" cy="1229115"/>
          </a:xfrm>
        </p:grpSpPr>
        <p:pic>
          <p:nvPicPr>
            <p:cNvPr id="39" name="Picture 38">
              <a:extLst>
                <a:ext uri="{FF2B5EF4-FFF2-40B4-BE49-F238E27FC236}">
                  <a16:creationId xmlns:a16="http://schemas.microsoft.com/office/drawing/2014/main" id="{F2249302-086F-344B-ABE4-F4F885FC5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40" name="TextBox 39">
              <a:extLst>
                <a:ext uri="{FF2B5EF4-FFF2-40B4-BE49-F238E27FC236}">
                  <a16:creationId xmlns:a16="http://schemas.microsoft.com/office/drawing/2014/main" id="{0C16FFCD-6AF9-D843-B15D-87CE8B723CA2}"/>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25636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治理系统复杂性的核心挑战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795816" y="1164671"/>
            <a:ext cx="2851089" cy="1200329"/>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508966" y="6016735"/>
            <a:ext cx="4000897" cy="523220"/>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6" name="Oval 15">
            <a:extLst>
              <a:ext uri="{FF2B5EF4-FFF2-40B4-BE49-F238E27FC236}">
                <a16:creationId xmlns:a16="http://schemas.microsoft.com/office/drawing/2014/main" id="{4A47FD9B-ED00-8F48-A06E-B696EB32E6B4}"/>
              </a:ext>
            </a:extLst>
          </p:cNvPr>
          <p:cNvSpPr/>
          <p:nvPr/>
        </p:nvSpPr>
        <p:spPr>
          <a:xfrm>
            <a:off x="8436014" y="2741907"/>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抽象特性</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Properties</a:t>
            </a:r>
            <a:endParaRPr lang="en-TW" dirty="0">
              <a:solidFill>
                <a:schemeClr val="tx1"/>
              </a:solidFill>
              <a:latin typeface="STXinwei" panose="02010800040101010101" pitchFamily="2" charset="-122"/>
              <a:ea typeface="STXinwei" panose="02010800040101010101" pitchFamily="2" charset="-122"/>
            </a:endParaRPr>
          </a:p>
        </p:txBody>
      </p:sp>
      <p:sp>
        <p:nvSpPr>
          <p:cNvPr id="20" name="Rectangle 19">
            <a:extLst>
              <a:ext uri="{FF2B5EF4-FFF2-40B4-BE49-F238E27FC236}">
                <a16:creationId xmlns:a16="http://schemas.microsoft.com/office/drawing/2014/main" id="{BC2B05A8-CF26-0B47-9CED-6E95EA24922B}"/>
              </a:ext>
            </a:extLst>
          </p:cNvPr>
          <p:cNvSpPr/>
          <p:nvPr/>
        </p:nvSpPr>
        <p:spPr>
          <a:xfrm>
            <a:off x="2214977" y="2743913"/>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具体编码</a:t>
            </a:r>
          </a:p>
          <a:p>
            <a:pPr algn="ctr"/>
            <a:r>
              <a:rPr lang="en-TW" dirty="0">
                <a:solidFill>
                  <a:schemeClr val="tx1"/>
                </a:solidFill>
                <a:latin typeface="STXinwei" panose="02010800040101010101" pitchFamily="2" charset="-122"/>
                <a:ea typeface="STXinwei" panose="02010800040101010101" pitchFamily="2" charset="-122"/>
              </a:rPr>
              <a:t>Concrete DSL Data Representation</a:t>
            </a:r>
          </a:p>
        </p:txBody>
      </p:sp>
      <p:sp>
        <p:nvSpPr>
          <p:cNvPr id="4" name="Left-Right Arrow 3">
            <a:extLst>
              <a:ext uri="{FF2B5EF4-FFF2-40B4-BE49-F238E27FC236}">
                <a16:creationId xmlns:a16="http://schemas.microsoft.com/office/drawing/2014/main" id="{8356CD51-A905-F54C-A4F5-687B7A60B127}"/>
              </a:ext>
            </a:extLst>
          </p:cNvPr>
          <p:cNvSpPr/>
          <p:nvPr/>
        </p:nvSpPr>
        <p:spPr>
          <a:xfrm>
            <a:off x="4036348" y="3045122"/>
            <a:ext cx="4399666" cy="9167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latin typeface="STXinwei" panose="02010800040101010101" pitchFamily="2" charset="-122"/>
                <a:ea typeface="STXinwei" panose="02010800040101010101" pitchFamily="2" charset="-122"/>
              </a:rPr>
              <a:t>超越怪圈的函子</a:t>
            </a:r>
          </a:p>
        </p:txBody>
      </p:sp>
    </p:spTree>
    <p:extLst>
      <p:ext uri="{BB962C8B-B14F-4D97-AF65-F5344CB8AC3E}">
        <p14:creationId xmlns:p14="http://schemas.microsoft.com/office/powerpoint/2010/main" val="339906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2875280" y="1372849"/>
            <a:ext cx="1073900" cy="523220"/>
          </a:xfrm>
          <a:prstGeom prst="rect">
            <a:avLst/>
          </a:prstGeom>
          <a:noFill/>
        </p:spPr>
        <p:txBody>
          <a:bodyPr wrap="square" rtlCol="0">
            <a:spAutoFit/>
          </a:bodyPr>
          <a:lstStyle/>
          <a:p>
            <a:pPr algn="ctr"/>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原理，赋予领域专用语言</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熵值，从而能比对不同</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之计算效益。</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计算内核</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5630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Han, Feng; Zhang, Kai (Oct 2021). "Nonlocal properties of quantum mechanics and the concept of entropy". To be published. 9 pages.</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i="1" dirty="0" err="1">
                <a:sym typeface="微软雅黑"/>
              </a:rPr>
              <a:t>Frazzoli</a:t>
            </a:r>
            <a:r>
              <a:rPr lang="en-US" sz="1200" i="1" dirty="0">
                <a:sym typeface="微软雅黑"/>
              </a:rPr>
              <a:t>, Emilio; </a:t>
            </a:r>
            <a:r>
              <a:rPr lang="en-US" sz="1200" i="1" dirty="0" err="1">
                <a:sym typeface="微软雅黑"/>
              </a:rPr>
              <a:t>Dahleh</a:t>
            </a:r>
            <a:r>
              <a:rPr lang="en-US" sz="1200" i="1" dirty="0">
                <a:sym typeface="微软雅黑"/>
              </a:rPr>
              <a:t>, </a:t>
            </a:r>
            <a:r>
              <a:rPr lang="en-US" sz="1200" i="1" dirty="0" err="1">
                <a:sym typeface="微软雅黑"/>
              </a:rPr>
              <a:t>Munther</a:t>
            </a:r>
            <a:r>
              <a:rPr lang="en-US" sz="1200" i="1" dirty="0">
                <a:sym typeface="微软雅黑"/>
              </a:rPr>
              <a:t>; </a:t>
            </a:r>
            <a:r>
              <a:rPr lang="en-US" sz="1200" i="1" dirty="0" err="1">
                <a:sym typeface="微软雅黑"/>
              </a:rPr>
              <a:t>Feron</a:t>
            </a:r>
            <a:r>
              <a:rPr lang="en-US" sz="1200" i="1" dirty="0">
                <a:sym typeface="微软雅黑"/>
              </a:rPr>
              <a:t>, Eric (December 2005). </a:t>
            </a:r>
            <a:r>
              <a:rPr lang="en-US" sz="1200" i="1" dirty="0">
                <a:sym typeface="微软雅黑"/>
                <a:hlinkClick r:id="rId4"/>
              </a:rPr>
              <a:t>"Maneuver-Based Motion Planning for Nonlinear Systems With Symmetries"</a:t>
            </a:r>
            <a:r>
              <a:rPr lang="en-US" sz="1200" i="1" dirty="0">
                <a:sym typeface="微软雅黑"/>
              </a:rPr>
              <a:t> (PDF). IEEE TRANSACTIONS ON ROBOTICS (VOL. 21, NO. 6 ed.). IEEE: 1077-1091.</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5"/>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6"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7"/>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8"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9"/>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10"/>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华为可运用系统代数成为引领系统治理范式的产业领袖：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可靠：战略性决策需建构于完备且自洽的理论框架，利用系统代数的万用机制，可建立超越时空尺度与跨领域的决策方法论。</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实用：企业与产品决策的拆分与组合，可通过企业知识库的代数规范，配合云端技术平台，客观地反应所有可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18542" y="2906065"/>
            <a:ext cx="7347587" cy="1077218"/>
          </a:xfrm>
          <a:prstGeom prst="rect">
            <a:avLst/>
          </a:prstGeom>
          <a:noFill/>
        </p:spPr>
        <p:txBody>
          <a:bodyPr wrap="square" rtlCol="0">
            <a:sp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鸣谢:</a:t>
            </a: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Muhammad </a:t>
            </a:r>
            <a:r>
              <a:rPr kumimoji="1" lang="en-US" altLang="zh-CN" sz="1600" b="0" i="0" u="none" strike="noStrike" kern="1200" cap="none" spc="0" normalizeH="0" baseline="0" noProof="0" dirty="0" err="1">
                <a:ln>
                  <a:noFill/>
                </a:ln>
                <a:solidFill>
                  <a:srgbClr val="000000"/>
                </a:solidFill>
                <a:effectLst/>
                <a:uLnTx/>
                <a:uFillTx/>
                <a:latin typeface="STXinwei" panose="02010800040101010101" pitchFamily="2" charset="-122"/>
                <a:ea typeface="STXinwei" panose="02010800040101010101" pitchFamily="2" charset="-122"/>
              </a:rPr>
              <a:t>Haviz</a:t>
            </a:r>
            <a:r>
              <a:rPr kumimoji="1" lang="zh-CN" altLang="en-US" sz="16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rPr>
              <a:t>、余</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正军、</a:t>
            </a:r>
            <a:r>
              <a:rPr kumimoji="1" lang="zh-CN" altLang="en-US" sz="1600" dirty="0">
                <a:solidFill>
                  <a:srgbClr val="000000"/>
                </a:solidFill>
                <a:latin typeface="STXinwei" panose="02010800040101010101" pitchFamily="2" charset="-122"/>
                <a:ea typeface="STXinwei" panose="02010800040101010101" pitchFamily="2" charset="-122"/>
              </a:rPr>
              <a:t>刘喜华、</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Grace</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Koo</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Michael Xia</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zh-CN" alt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周硕</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彦、王丰</a:t>
            </a: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等对此文稿所提供的编辑意见</a:t>
            </a:r>
            <a:endPar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9090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b="0"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016982" y="221744"/>
            <a:ext cx="816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登月系统方案的决策焦点：复杂任务结构与总载重量的博弈</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35617</TotalTime>
  <Words>4884</Words>
  <Application>Microsoft Macintosh PowerPoint</Application>
  <PresentationFormat>Custom</PresentationFormat>
  <Paragraphs>778</Paragraphs>
  <Slides>44</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代数化生成系统方案的理论与实践</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模型空间的代数运算封闭性: Algebraic Closure</vt:lpstr>
      <vt:lpstr>系统设计方法论的充分与必要条件 (Patrick &amp; Radhia Cousot的核心主张)</vt:lpstr>
      <vt:lpstr>所有的数据类型均为偏序集 （偏序集由有向关系所构成）</vt:lpstr>
      <vt:lpstr>现有数据的影响范围可被抽象编码为局部时空区间的“格”</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在跨领域的决策方案筛选可通过偏序集计算得到结果</vt:lpstr>
      <vt:lpstr>代数元语言（AoS）和DevOps的结合</vt:lpstr>
      <vt:lpstr>从项目审计到物联网系统运营监控的有序数据空间</vt:lpstr>
      <vt:lpstr>基于AoS的项目审计(Objectives &amp; Key Results, OKRs)动态过程</vt:lpstr>
      <vt:lpstr>PowerPoint Presentation</vt:lpstr>
      <vt:lpstr>PowerPoint Presentation</vt:lpstr>
      <vt:lpstr>可表函子：为跨领域、多层次的信息严谨地建立命名空间 wikipedia: Representable Functor</vt:lpstr>
      <vt:lpstr>系统代数AoS的应用案例：</vt:lpstr>
      <vt:lpstr>系统代数（AoS）的研究成果： （代数化表述并论证局部系统与系统整体的决策关系）</vt:lpstr>
      <vt:lpstr>治理系统复杂性的核心挑战 (超越以下三者之间的纠缠怪圈)</vt:lpstr>
      <vt:lpstr>下一步： 根据AoS的思路、开发可规模化部署的可编程知识容器(PKC)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3633</cp:revision>
  <dcterms:created xsi:type="dcterms:W3CDTF">2019-11-04T08:46:32Z</dcterms:created>
  <dcterms:modified xsi:type="dcterms:W3CDTF">2021-11-02T08:18:23Z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